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70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5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104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684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385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6678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9852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0160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4894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57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798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853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823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414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205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4480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3337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5070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626D5-6172-4B6C-AF8F-85BB941B3E5B}" type="datetimeFigureOut">
              <a:rPr lang="sv-SE" smtClean="0"/>
              <a:t>2021-10-11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041BD-A5DC-43D3-9904-D78ECB078A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8941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3F47BF-F84F-4E28-9B1F-499C570B6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4800" dirty="0"/>
              <a:t>Sekretariatet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F517A48-B131-4817-8594-B9EE140F09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Utbildning 2021-10-10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D473809-8C2A-4433-A63E-62F07CE36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4456" y="-600100"/>
            <a:ext cx="3175205" cy="449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549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Matchklockan - Tidtagare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Räknar ner, 10 minuter per period, 4 perioder</a:t>
            </a:r>
          </a:p>
          <a:p>
            <a:r>
              <a:rPr lang="sv-SE" dirty="0"/>
              <a:t>Matchklockan stoppas alltid när domaren blåser i visselpipan.</a:t>
            </a:r>
          </a:p>
          <a:p>
            <a:pPr lvl="1"/>
            <a:r>
              <a:rPr lang="sv-SE" dirty="0"/>
              <a:t>Domaren blåser inte och klockan stoppas inte vid poäng</a:t>
            </a:r>
          </a:p>
          <a:p>
            <a:r>
              <a:rPr lang="sv-SE" dirty="0"/>
              <a:t>Klockan startar när spelare på planen nuddar bollen</a:t>
            </a:r>
          </a:p>
          <a:p>
            <a:pPr lvl="1"/>
            <a:r>
              <a:rPr lang="sv-SE" dirty="0"/>
              <a:t>Alltså inte den som gör inkastet</a:t>
            </a:r>
          </a:p>
          <a:p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Viktigt med marginaler, </a:t>
            </a:r>
          </a:p>
          <a:p>
            <a:pPr lvl="1"/>
            <a:r>
              <a:rPr lang="sv-SE" dirty="0"/>
              <a:t>försök stoppa exakt på domarens vissling och exakt när spelare nuddar bollen</a:t>
            </a:r>
          </a:p>
          <a:p>
            <a:r>
              <a:rPr lang="sv-SE" dirty="0"/>
              <a:t>När matchen börjar är det uppkast, </a:t>
            </a:r>
          </a:p>
          <a:p>
            <a:pPr lvl="1"/>
            <a:r>
              <a:rPr lang="sv-SE" dirty="0"/>
              <a:t>då börjar klockan när någon av de som tar uppkastet nuddar bollen</a:t>
            </a:r>
          </a:p>
          <a:p>
            <a:r>
              <a:rPr lang="sv-SE" dirty="0"/>
              <a:t>Prioritera alltid klockan före allt annat.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3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Matchklockan - Tidtagare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4305227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När det blir poäng, ändra på tavlan.</a:t>
            </a:r>
          </a:p>
          <a:p>
            <a:pPr lvl="1"/>
            <a:r>
              <a:rPr lang="sv-SE" dirty="0"/>
              <a:t>Obs, det är alltid protokollet som är sanningen</a:t>
            </a:r>
          </a:p>
          <a:p>
            <a:r>
              <a:rPr lang="sv-SE" dirty="0"/>
              <a:t>Ändra även lagfouls. Lugn och ro</a:t>
            </a:r>
          </a:p>
          <a:p>
            <a:r>
              <a:rPr lang="sv-SE" dirty="0"/>
              <a:t>När någon tar time-out, det finns en knapp för det på klockan</a:t>
            </a:r>
          </a:p>
          <a:p>
            <a:r>
              <a:rPr lang="sv-SE" dirty="0"/>
              <a:t>Tutan: Ibland behöver sekretariatet stoppa matchen och få domarnas uppmärksamhet.</a:t>
            </a:r>
          </a:p>
          <a:p>
            <a:pPr lvl="1"/>
            <a:r>
              <a:rPr lang="sv-SE" dirty="0"/>
              <a:t>Ofta måste det gå fort när man ska tuta</a:t>
            </a:r>
          </a:p>
          <a:p>
            <a:pPr lvl="1"/>
            <a:r>
              <a:rPr lang="sv-SE" dirty="0"/>
              <a:t>Tex Time-out, en spelare som har fem fouls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4305226"/>
          </a:xfrm>
        </p:spPr>
        <p:txBody>
          <a:bodyPr>
            <a:normAutofit fontScale="85000" lnSpcReduction="20000"/>
          </a:bodyPr>
          <a:lstStyle/>
          <a:p>
            <a:r>
              <a:rPr lang="sv-SE" dirty="0"/>
              <a:t>Spelarbyte</a:t>
            </a:r>
          </a:p>
          <a:p>
            <a:pPr lvl="1"/>
            <a:r>
              <a:rPr lang="sv-SE" dirty="0"/>
              <a:t>Spelarna (från båda lagen) ska säga till sekretariatet när de vill byta. </a:t>
            </a:r>
          </a:p>
          <a:p>
            <a:pPr lvl="1"/>
            <a:r>
              <a:rPr lang="sv-SE" dirty="0"/>
              <a:t>När klockan är pausad, det vill säga efter att domaren har blåst, får spelare byta</a:t>
            </a:r>
          </a:p>
          <a:p>
            <a:pPr lvl="1"/>
            <a:r>
              <a:rPr lang="sv-SE" dirty="0"/>
              <a:t>Det är alltså inte ”flygande byten”, utan bara när det är avblåst</a:t>
            </a:r>
          </a:p>
          <a:p>
            <a:pPr lvl="1"/>
            <a:r>
              <a:rPr lang="sv-SE" dirty="0"/>
              <a:t>Tidtagaren meddelar domarna att det är byte genom den stora ”tutan”</a:t>
            </a:r>
          </a:p>
          <a:p>
            <a:r>
              <a:rPr lang="sv-SE" dirty="0"/>
              <a:t>Time-out</a:t>
            </a:r>
          </a:p>
          <a:p>
            <a:pPr lvl="1"/>
            <a:r>
              <a:rPr lang="sv-SE" dirty="0"/>
              <a:t>Coach får ta Time-out när det är avblåst</a:t>
            </a:r>
          </a:p>
          <a:p>
            <a:pPr lvl="1"/>
            <a:r>
              <a:rPr lang="sv-SE" dirty="0"/>
              <a:t>Men också när motståndarlaget gör poäng (OBS ej när egna laget gör poäng)</a:t>
            </a:r>
          </a:p>
          <a:p>
            <a:pPr lvl="1"/>
            <a:r>
              <a:rPr lang="sv-SE" dirty="0"/>
              <a:t>Då blir det bråttom med tutan!</a:t>
            </a:r>
          </a:p>
          <a:p>
            <a:pPr lvl="1"/>
            <a:r>
              <a:rPr lang="sv-SE" dirty="0"/>
              <a:t>Glöm inte att stoppa klockan.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86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24-sekunders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4305227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Högre tempo än matchklockan, fler tryck</a:t>
            </a:r>
          </a:p>
          <a:p>
            <a:pPr lvl="1"/>
            <a:r>
              <a:rPr lang="sv-SE" dirty="0"/>
              <a:t>Tre knappar, 1) Start/Stopp, 2) Nya 24, 3) Nya 14</a:t>
            </a:r>
          </a:p>
          <a:p>
            <a:r>
              <a:rPr lang="sv-SE" dirty="0"/>
              <a:t>Tar tid för bollinnehav (possessions) = anfall.</a:t>
            </a:r>
          </a:p>
          <a:p>
            <a:r>
              <a:rPr lang="sv-SE" dirty="0"/>
              <a:t>Laget har 24 sekunder på sig att få till ett avslut</a:t>
            </a:r>
          </a:p>
          <a:p>
            <a:pPr lvl="1"/>
            <a:r>
              <a:rPr lang="sv-SE" dirty="0"/>
              <a:t>Hinner inte laget skjuta så tutar klockan automatiskt, och då får andra laget bollen.</a:t>
            </a:r>
          </a:p>
          <a:p>
            <a:r>
              <a:rPr lang="sv-SE" dirty="0"/>
              <a:t>Om det andra laget tar bollen så börjar ett nytt anfall, alltså börjar klockan om från 24 sekunder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4305226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Anfall som börjar på offensiv planhalva får i regel bara 14 sekunder</a:t>
            </a:r>
          </a:p>
          <a:p>
            <a:r>
              <a:rPr lang="sv-SE" dirty="0"/>
              <a:t>Anfall som börjar på defensiv planhalva får 24 sekunder</a:t>
            </a:r>
          </a:p>
          <a:p>
            <a:r>
              <a:rPr lang="sv-SE" dirty="0"/>
              <a:t>Om mitt lag skjuter, och bollen träffar ringen, får vi 14 nya sekunder att anfalla med</a:t>
            </a:r>
          </a:p>
          <a:p>
            <a:pPr lvl="1"/>
            <a:r>
              <a:rPr lang="sv-SE" dirty="0"/>
              <a:t>Det räknas alltså som ett nytt anfall</a:t>
            </a:r>
          </a:p>
          <a:p>
            <a:pPr lvl="1"/>
            <a:r>
              <a:rPr lang="sv-SE" dirty="0"/>
              <a:t>Bollen måste träffa ringen</a:t>
            </a:r>
          </a:p>
          <a:p>
            <a:pPr lvl="1"/>
            <a:r>
              <a:rPr lang="sv-SE" dirty="0"/>
              <a:t>Det är 24-tidtagaren som bedömer om bollen träffade ringen</a:t>
            </a:r>
          </a:p>
          <a:p>
            <a:r>
              <a:rPr lang="sv-SE" dirty="0"/>
              <a:t>Om det andra laget tar returen börjar ett nytt anfall för dem (på defensiv planhalva) = 24 sekunder</a:t>
            </a:r>
          </a:p>
          <a:p>
            <a:pPr lvl="1"/>
            <a:endParaRPr lang="sv-SE" dirty="0"/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24-sekunders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4305227"/>
          </a:xfrm>
        </p:spPr>
        <p:txBody>
          <a:bodyPr>
            <a:normAutofit lnSpcReduction="10000"/>
          </a:bodyPr>
          <a:lstStyle/>
          <a:p>
            <a:r>
              <a:rPr lang="sv-SE" dirty="0"/>
              <a:t>Om det andra laget </a:t>
            </a:r>
            <a:r>
              <a:rPr lang="sv-SE" dirty="0" err="1"/>
              <a:t>foular</a:t>
            </a:r>
            <a:r>
              <a:rPr lang="sv-SE" dirty="0"/>
              <a:t> mig, så blir det ett nytt anfall = nya sekunder</a:t>
            </a:r>
          </a:p>
          <a:p>
            <a:pPr lvl="1"/>
            <a:r>
              <a:rPr lang="sv-SE" dirty="0"/>
              <a:t>Upp till 14 på offensiv planhalva</a:t>
            </a:r>
          </a:p>
          <a:p>
            <a:pPr lvl="1"/>
            <a:r>
              <a:rPr lang="sv-SE" dirty="0"/>
              <a:t>Upp till 24 på defensiv planhalva</a:t>
            </a:r>
          </a:p>
          <a:p>
            <a:r>
              <a:rPr lang="sv-SE" dirty="0"/>
              <a:t>Om det andra laget sparkar på bollen så får jag nytt anfall</a:t>
            </a:r>
          </a:p>
          <a:p>
            <a:pPr lvl="1"/>
            <a:r>
              <a:rPr lang="sv-SE" dirty="0"/>
              <a:t>Domaren signalerar det genom att snurra med fingret i luften</a:t>
            </a:r>
          </a:p>
          <a:p>
            <a:r>
              <a:rPr lang="sv-SE" dirty="0"/>
              <a:t>Om bollen ”bara går ut”, och mitt lag har kvar den, så är det samma anfall och inte nya sekunder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430522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Det kan bli ganska intensivt! </a:t>
            </a:r>
          </a:p>
          <a:p>
            <a:pPr lvl="1"/>
            <a:r>
              <a:rPr lang="sv-SE" dirty="0"/>
              <a:t>Till exempel flera missade skott i rad, eller</a:t>
            </a:r>
          </a:p>
          <a:p>
            <a:pPr lvl="1"/>
            <a:r>
              <a:rPr lang="sv-SE" dirty="0"/>
              <a:t>När lagen tar bollen ifrån varandra flera gånger i rad</a:t>
            </a:r>
          </a:p>
          <a:p>
            <a:r>
              <a:rPr lang="sv-SE" dirty="0"/>
              <a:t>Det gäller att vara alert eftersom man ska trycka på knapparna utan att matchen stoppas.</a:t>
            </a:r>
          </a:p>
          <a:p>
            <a:r>
              <a:rPr lang="sv-SE" dirty="0"/>
              <a:t>Alla som spelar på vår nivå vet att det är svårt med 24-sekunders, och har överseende</a:t>
            </a:r>
          </a:p>
          <a:p>
            <a:pPr lvl="1"/>
            <a:endParaRPr lang="sv-SE" dirty="0"/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87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24-sekunders – Lite överkurs kanske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4698358" cy="4305227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Stora matchklockan börjar när spelare nuddar bollen, men det gäller inte för 24-sekunders!</a:t>
            </a:r>
          </a:p>
          <a:p>
            <a:r>
              <a:rPr lang="sv-SE" dirty="0"/>
              <a:t>24-an börjar när spelare ”har kontroll” på bollen.</a:t>
            </a:r>
          </a:p>
          <a:p>
            <a:r>
              <a:rPr lang="sv-SE" dirty="0"/>
              <a:t>Spelare har inte kontroll på bollen när</a:t>
            </a:r>
          </a:p>
          <a:p>
            <a:pPr lvl="1"/>
            <a:r>
              <a:rPr lang="sv-SE" dirty="0"/>
              <a:t>Flera spelare försöker ta returen</a:t>
            </a:r>
          </a:p>
          <a:p>
            <a:pPr lvl="1"/>
            <a:r>
              <a:rPr lang="sv-SE" dirty="0"/>
              <a:t>Två spelare försöker ta bollen av varandra. </a:t>
            </a:r>
          </a:p>
          <a:p>
            <a:pPr lvl="1"/>
            <a:r>
              <a:rPr lang="sv-SE" dirty="0" err="1"/>
              <a:t>Boller</a:t>
            </a:r>
            <a:r>
              <a:rPr lang="sv-SE" dirty="0"/>
              <a:t> studsar ”fritt” utan att någon spelare är där</a:t>
            </a:r>
          </a:p>
          <a:p>
            <a:r>
              <a:rPr lang="sv-SE" dirty="0"/>
              <a:t>Det är alltid när ”nya anfall” börjar som nya sekunder ges.</a:t>
            </a:r>
          </a:p>
          <a:p>
            <a:pPr lvl="1"/>
            <a:r>
              <a:rPr lang="sv-SE" dirty="0"/>
              <a:t>Om andra laget får kontroll på bollen, så börjar deras nya anfall.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4305226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Det är 24-tagaren som får bedöma när någon har kontroll på bollen.</a:t>
            </a:r>
          </a:p>
          <a:p>
            <a:pPr lvl="1"/>
            <a:r>
              <a:rPr lang="sv-SE" dirty="0"/>
              <a:t>Det är inte alltid solklart.</a:t>
            </a:r>
          </a:p>
          <a:p>
            <a:r>
              <a:rPr lang="sv-SE" dirty="0"/>
              <a:t>Lurigt exempel:</a:t>
            </a:r>
          </a:p>
          <a:p>
            <a:pPr lvl="1"/>
            <a:r>
              <a:rPr lang="sv-SE" dirty="0"/>
              <a:t>Om jag har bollen, och en motspelare slår den ur mina händer så att bollen rullar ut</a:t>
            </a:r>
          </a:p>
          <a:p>
            <a:pPr lvl="1"/>
            <a:r>
              <a:rPr lang="sv-SE" dirty="0"/>
              <a:t>Domaren kommer att säga att jag får fortsätta med bollen, eftersom motspelaren hade ut bollen</a:t>
            </a:r>
          </a:p>
          <a:p>
            <a:pPr lvl="1"/>
            <a:r>
              <a:rPr lang="sv-SE" dirty="0"/>
              <a:t>Men motspelaren hade aldrig ”kontroll”, och därför har det inte börjat ett nytt anfall. Jag får inga nya sekunder.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31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Dagens mål och schema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Grundläggande introduktion till sekretariat</a:t>
            </a:r>
          </a:p>
          <a:p>
            <a:r>
              <a:rPr lang="sv-SE" dirty="0"/>
              <a:t>Inga förkunskaper alls behövs</a:t>
            </a:r>
          </a:p>
          <a:p>
            <a:endParaRPr lang="sv-SE" dirty="0"/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10:00-11:25 (ca)</a:t>
            </a:r>
          </a:p>
          <a:p>
            <a:pPr lvl="1"/>
            <a:r>
              <a:rPr lang="sv-SE" dirty="0"/>
              <a:t>Utbildning</a:t>
            </a:r>
          </a:p>
          <a:p>
            <a:pPr lvl="2"/>
            <a:r>
              <a:rPr lang="sv-SE" dirty="0"/>
              <a:t>Sekreterare</a:t>
            </a:r>
          </a:p>
          <a:p>
            <a:pPr lvl="2"/>
            <a:r>
              <a:rPr lang="sv-SE" dirty="0"/>
              <a:t>Tidtagare</a:t>
            </a:r>
          </a:p>
          <a:p>
            <a:pPr lvl="2"/>
            <a:r>
              <a:rPr lang="sv-SE" dirty="0"/>
              <a:t>24-sek</a:t>
            </a:r>
          </a:p>
          <a:p>
            <a:r>
              <a:rPr lang="sv-SE" dirty="0"/>
              <a:t>Lite kaffe + utse vilka som ska sitta första matchen</a:t>
            </a:r>
          </a:p>
          <a:p>
            <a:r>
              <a:rPr lang="sv-SE" dirty="0"/>
              <a:t>12:00–13:45 </a:t>
            </a:r>
            <a:r>
              <a:rPr lang="sv-SE" sz="2200" dirty="0"/>
              <a:t>Träningsmatch</a:t>
            </a:r>
            <a:r>
              <a:rPr lang="sv-SE" dirty="0"/>
              <a:t> P09-F09</a:t>
            </a:r>
          </a:p>
          <a:p>
            <a:r>
              <a:rPr lang="sv-SE" dirty="0"/>
              <a:t>13:45-15:30 PU14-Eskilstuna</a:t>
            </a:r>
          </a:p>
          <a:p>
            <a:r>
              <a:rPr lang="sv-SE" dirty="0"/>
              <a:t>15:30-17:15 PU15-Linköping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3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Sekreterariat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Var på plats i god tid innan matchen (minst 30 min)</a:t>
            </a:r>
          </a:p>
          <a:p>
            <a:r>
              <a:rPr lang="sv-SE" dirty="0"/>
              <a:t>Består av 3-4 personer:</a:t>
            </a:r>
          </a:p>
          <a:p>
            <a:pPr lvl="1"/>
            <a:r>
              <a:rPr lang="sv-SE" dirty="0"/>
              <a:t>Sekreterare</a:t>
            </a:r>
          </a:p>
          <a:p>
            <a:pPr lvl="2"/>
            <a:r>
              <a:rPr lang="sv-SE" dirty="0"/>
              <a:t>”Leder sekretariatet”, d v s har dialog med coacher och domare</a:t>
            </a:r>
          </a:p>
          <a:p>
            <a:pPr lvl="2"/>
            <a:r>
              <a:rPr lang="sv-SE" dirty="0"/>
              <a:t>För matchprotokoll med:</a:t>
            </a:r>
          </a:p>
          <a:p>
            <a:pPr lvl="3"/>
            <a:r>
              <a:rPr lang="sv-SE" dirty="0"/>
              <a:t>Matchinformation</a:t>
            </a:r>
          </a:p>
          <a:p>
            <a:pPr lvl="3"/>
            <a:r>
              <a:rPr lang="sv-SE" dirty="0"/>
              <a:t>Spelare</a:t>
            </a:r>
          </a:p>
          <a:p>
            <a:pPr lvl="3"/>
            <a:r>
              <a:rPr lang="sv-SE" dirty="0"/>
              <a:t>Poäng</a:t>
            </a:r>
          </a:p>
          <a:p>
            <a:pPr lvl="3"/>
            <a:r>
              <a:rPr lang="sv-SE" dirty="0"/>
              <a:t>Fouls</a:t>
            </a:r>
          </a:p>
          <a:p>
            <a:pPr lvl="3"/>
            <a:r>
              <a:rPr lang="sv-SE" dirty="0"/>
              <a:t>Lite andra grejer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sv-SE" dirty="0"/>
              <a:t>Tidtagare</a:t>
            </a:r>
          </a:p>
          <a:p>
            <a:pPr lvl="2"/>
            <a:r>
              <a:rPr lang="sv-SE" dirty="0"/>
              <a:t>Sköter matchklockan</a:t>
            </a:r>
          </a:p>
          <a:p>
            <a:pPr lvl="3"/>
            <a:r>
              <a:rPr lang="sv-SE" dirty="0"/>
              <a:t>Nedräkning 10 min x 4 perioder</a:t>
            </a:r>
          </a:p>
          <a:p>
            <a:pPr lvl="3"/>
            <a:r>
              <a:rPr lang="sv-SE" dirty="0"/>
              <a:t>Poäng och antal fouls</a:t>
            </a:r>
          </a:p>
          <a:p>
            <a:pPr lvl="3"/>
            <a:r>
              <a:rPr lang="sv-SE" dirty="0"/>
              <a:t>”Tutan”, signalhorn</a:t>
            </a:r>
          </a:p>
          <a:p>
            <a:pPr lvl="1"/>
            <a:r>
              <a:rPr lang="sv-SE" dirty="0"/>
              <a:t>24-sekunderstiddagare</a:t>
            </a:r>
          </a:p>
          <a:p>
            <a:pPr lvl="2"/>
            <a:r>
              <a:rPr lang="sv-SE" dirty="0"/>
              <a:t>Sköter 24-sekundersklockan</a:t>
            </a:r>
          </a:p>
          <a:p>
            <a:pPr lvl="2"/>
            <a:r>
              <a:rPr lang="sv-SE" dirty="0"/>
              <a:t>Två ”små” klockor på kortsidan</a:t>
            </a:r>
          </a:p>
          <a:p>
            <a:pPr lvl="2"/>
            <a:r>
              <a:rPr lang="sv-SE" dirty="0"/>
              <a:t>24 sekunder per anfall</a:t>
            </a:r>
          </a:p>
          <a:p>
            <a:pPr lvl="2"/>
            <a:r>
              <a:rPr lang="sv-SE" i="1" dirty="0"/>
              <a:t>Det gäller att vara med.</a:t>
            </a:r>
          </a:p>
          <a:p>
            <a:pPr lvl="1"/>
            <a:r>
              <a:rPr lang="sv-SE" dirty="0"/>
              <a:t>Bisittare. Hjälper sekreteraren</a:t>
            </a:r>
          </a:p>
          <a:p>
            <a:r>
              <a:rPr lang="sv-SE" dirty="0"/>
              <a:t>Sekretariatet ”dömer” inte, utan tolkar bara vad domaren visar.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11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Matchprotokollet – Sekreterarens uppgift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FE663CD3-504D-43F3-8D29-B1EC947646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Inför match:</a:t>
            </a:r>
          </a:p>
          <a:p>
            <a:pPr lvl="1"/>
            <a:r>
              <a:rPr lang="sv-SE" dirty="0"/>
              <a:t>Matchinformation</a:t>
            </a:r>
          </a:p>
          <a:p>
            <a:pPr lvl="1"/>
            <a:r>
              <a:rPr lang="sv-SE" dirty="0"/>
              <a:t>Spelare</a:t>
            </a:r>
          </a:p>
          <a:p>
            <a:pPr lvl="1"/>
            <a:r>
              <a:rPr lang="sv-SE" dirty="0"/>
              <a:t>”Ready check”</a:t>
            </a:r>
          </a:p>
          <a:p>
            <a:r>
              <a:rPr lang="sv-SE" dirty="0"/>
              <a:t>Under match:</a:t>
            </a:r>
          </a:p>
          <a:p>
            <a:pPr lvl="1"/>
            <a:r>
              <a:rPr lang="sv-SE" dirty="0"/>
              <a:t>Poänggörare och poängställning</a:t>
            </a:r>
          </a:p>
          <a:p>
            <a:pPr lvl="1"/>
            <a:r>
              <a:rPr lang="sv-SE" dirty="0"/>
              <a:t>Registrera fouls på spelare samt meddela hur många fouls spelare har.</a:t>
            </a:r>
          </a:p>
          <a:p>
            <a:pPr lvl="1"/>
            <a:r>
              <a:rPr lang="sv-SE" dirty="0"/>
              <a:t>Meddela om spelare är </a:t>
            </a:r>
            <a:r>
              <a:rPr lang="sv-SE" dirty="0" err="1"/>
              <a:t>utfoulad</a:t>
            </a:r>
            <a:r>
              <a:rPr lang="sv-SE" dirty="0"/>
              <a:t> (5 fouls) eller om det är </a:t>
            </a:r>
            <a:r>
              <a:rPr lang="sv-SE" dirty="0" err="1"/>
              <a:t>lagfoul</a:t>
            </a:r>
            <a:r>
              <a:rPr lang="sv-SE" dirty="0"/>
              <a:t> (femte foulen i laget för perioden)</a:t>
            </a:r>
          </a:p>
          <a:p>
            <a:pPr lvl="1"/>
            <a:r>
              <a:rPr lang="sv-SE" dirty="0" err="1"/>
              <a:t>Time-outs</a:t>
            </a:r>
            <a:r>
              <a:rPr lang="sv-SE" dirty="0"/>
              <a:t> och spelarbyten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Efter match</a:t>
            </a:r>
          </a:p>
          <a:p>
            <a:pPr lvl="1"/>
            <a:r>
              <a:rPr lang="sv-SE" dirty="0"/>
              <a:t>Färdigställa protokollet (stänga oanvända rutor)</a:t>
            </a:r>
          </a:p>
          <a:p>
            <a:pPr lvl="1"/>
            <a:r>
              <a:rPr lang="sv-SE" dirty="0"/>
              <a:t>Räkna ihop spelarpoäng</a:t>
            </a:r>
          </a:p>
          <a:p>
            <a:pPr lvl="1"/>
            <a:r>
              <a:rPr lang="sv-SE" dirty="0"/>
              <a:t>Påminna hemma-coach om att rapportera resultatet</a:t>
            </a:r>
          </a:p>
          <a:p>
            <a:pPr lvl="1"/>
            <a:r>
              <a:rPr lang="sv-SE" dirty="0"/>
              <a:t>Lämna protokollet i sekretariatsväskan</a:t>
            </a:r>
          </a:p>
          <a:p>
            <a:r>
              <a:rPr lang="sv-SE" dirty="0"/>
              <a:t>Det är alltid protokollet som är ”sanningen”</a:t>
            </a:r>
          </a:p>
          <a:p>
            <a:pPr lvl="1"/>
            <a:r>
              <a:rPr lang="sv-SE" dirty="0"/>
              <a:t>Till exempel när det står olika poäng på matchklockan och i protokollet.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0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Matchinformation – innan matchen</a:t>
            </a:r>
          </a:p>
        </p:txBody>
      </p:sp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id="{F289B2F4-C33C-4598-82F1-6600D682BDB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336873"/>
            <a:ext cx="4697412" cy="943205"/>
          </a:xfrm>
          <a:prstGeom prst="rect">
            <a:avLst/>
          </a:prstGeom>
        </p:spPr>
      </p:pic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sz="1600" dirty="0"/>
              <a:t>Lag A är hemmalaget (NBBK + ålder), Lag B är bortalaget</a:t>
            </a:r>
          </a:p>
          <a:p>
            <a:r>
              <a:rPr lang="sv-SE" sz="1600" dirty="0"/>
              <a:t>Tävling: ÖBDF + ålder, t ex ”ÖBDF PU13”</a:t>
            </a:r>
          </a:p>
          <a:p>
            <a:pPr lvl="1"/>
            <a:r>
              <a:rPr lang="sv-SE" sz="1200" dirty="0"/>
              <a:t>Åldern som spelare fyller under säsongens ”andra år”, </a:t>
            </a:r>
            <a:r>
              <a:rPr lang="sv-SE" sz="1100" dirty="0"/>
              <a:t>PU13 säsong 21/22 = de som fyller 13 år 2022 = födda 2009.</a:t>
            </a:r>
          </a:p>
          <a:p>
            <a:r>
              <a:rPr lang="sv-SE" sz="1600" dirty="0"/>
              <a:t>Datum, </a:t>
            </a:r>
            <a:r>
              <a:rPr lang="sv-SE" sz="1600" dirty="0" err="1"/>
              <a:t>kl</a:t>
            </a:r>
            <a:r>
              <a:rPr lang="sv-SE" sz="1600" dirty="0"/>
              <a:t> och plats: När och var matchen är schemalagd (alltså ej eventuella förseningar)</a:t>
            </a:r>
          </a:p>
          <a:p>
            <a:r>
              <a:rPr lang="sv-SE" sz="1600" dirty="0"/>
              <a:t>Domarnas namn</a:t>
            </a:r>
          </a:p>
          <a:p>
            <a:r>
              <a:rPr lang="sv-SE" sz="1600" dirty="0" err="1"/>
              <a:t>Matchnr</a:t>
            </a:r>
            <a:r>
              <a:rPr lang="sv-SE" sz="1600" dirty="0"/>
              <a:t>: googla ”ÖBDF”, gå in på spelprogrammet och hitta matchen.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ADA74A5D-4EA8-4EA3-9D69-777739B8C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5686" y="5189241"/>
            <a:ext cx="4697412" cy="1483393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C9A9C16C-C36B-4F15-92FC-B38B1C5786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159" y="4224508"/>
            <a:ext cx="4667250" cy="762000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B1A410F8-D0D8-4E17-A405-757EC9B854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4141" y="3348991"/>
            <a:ext cx="1571625" cy="7715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88A1F52E-B2EC-4955-A9D1-EE87619D8D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9875" y="3396616"/>
            <a:ext cx="3514725" cy="723900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937EF7F6-DA4D-406A-901F-4D2F390EE6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0862" y="5189241"/>
            <a:ext cx="1476375" cy="590550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67448655-E1F2-432A-8B11-9CE7ABD400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7275" y="5984833"/>
            <a:ext cx="245745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3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/>
          <a:lstStyle/>
          <a:p>
            <a:r>
              <a:rPr lang="sv-SE" dirty="0"/>
              <a:t>Protokoll: Spelare innan matchen </a:t>
            </a:r>
          </a:p>
        </p:txBody>
      </p:sp>
      <p:pic>
        <p:nvPicPr>
          <p:cNvPr id="3" name="Platshållare för innehåll 2">
            <a:extLst>
              <a:ext uri="{FF2B5EF4-FFF2-40B4-BE49-F238E27FC236}">
                <a16:creationId xmlns:a16="http://schemas.microsoft.com/office/drawing/2014/main" id="{29B50C29-B2F7-4BA4-8666-107E501D22E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38377" y="2092862"/>
            <a:ext cx="3833294" cy="4497588"/>
          </a:xfrm>
          <a:prstGeom prst="rect">
            <a:avLst/>
          </a:prstGeom>
        </p:spPr>
      </p:pic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76436" y="2336873"/>
            <a:ext cx="6017745" cy="3599316"/>
          </a:xfrm>
        </p:spPr>
        <p:txBody>
          <a:bodyPr>
            <a:normAutofit/>
          </a:bodyPr>
          <a:lstStyle/>
          <a:p>
            <a:r>
              <a:rPr lang="sv-SE" sz="1800" dirty="0"/>
              <a:t>Hämta information från coacher innan matchen, antingen en lista eller så får de fylla i protokollet.</a:t>
            </a:r>
          </a:p>
          <a:p>
            <a:r>
              <a:rPr lang="sv-SE" sz="1800" dirty="0"/>
              <a:t>Form: EFTERNAMN, FÖRNAMN eller EFTERNAMN, F</a:t>
            </a:r>
          </a:p>
          <a:p>
            <a:r>
              <a:rPr lang="sv-SE" sz="1800" dirty="0"/>
              <a:t>(K) eller (C) bakom en spelare som är kapten, båda ok</a:t>
            </a:r>
          </a:p>
          <a:p>
            <a:r>
              <a:rPr lang="sv-SE" sz="1800" dirty="0"/>
              <a:t>Båda lagen ska vara ifyllda INNAN matchen börjar.</a:t>
            </a:r>
          </a:p>
          <a:p>
            <a:r>
              <a:rPr lang="sv-SE" sz="1800" dirty="0"/>
              <a:t>Domaren ska kontrollera licens och kryssa i ruta</a:t>
            </a:r>
          </a:p>
          <a:p>
            <a:pPr lvl="1"/>
            <a:r>
              <a:rPr lang="sv-SE" sz="1400" dirty="0"/>
              <a:t>Lagen ska ha med ”licenslistor”, har de inte det brukar matchen spelas ändå. Domarens ansvar</a:t>
            </a:r>
          </a:p>
          <a:p>
            <a:r>
              <a:rPr lang="sv-SE" sz="1800" dirty="0"/>
              <a:t>Stäng alla tomma rader med stort Z</a:t>
            </a:r>
          </a:p>
          <a:p>
            <a:r>
              <a:rPr lang="sv-SE" sz="1800" dirty="0"/>
              <a:t>(ÖVERKURS) Innan matchen, coacherna får markera sina första 5 spelare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  <p:sp>
        <p:nvSpPr>
          <p:cNvPr id="25" name="textruta 24">
            <a:extLst>
              <a:ext uri="{FF2B5EF4-FFF2-40B4-BE49-F238E27FC236}">
                <a16:creationId xmlns:a16="http://schemas.microsoft.com/office/drawing/2014/main" id="{654A0E40-8AD7-4C93-9BD5-30673DABC8F6}"/>
              </a:ext>
            </a:extLst>
          </p:cNvPr>
          <p:cNvSpPr txBox="1"/>
          <p:nvPr/>
        </p:nvSpPr>
        <p:spPr>
          <a:xfrm>
            <a:off x="1274618" y="6104772"/>
            <a:ext cx="2050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</a:rPr>
              <a:t>HOLMBERG, HANNES</a:t>
            </a:r>
          </a:p>
        </p:txBody>
      </p:sp>
      <p:grpSp>
        <p:nvGrpSpPr>
          <p:cNvPr id="44" name="Grupp 43">
            <a:extLst>
              <a:ext uri="{FF2B5EF4-FFF2-40B4-BE49-F238E27FC236}">
                <a16:creationId xmlns:a16="http://schemas.microsoft.com/office/drawing/2014/main" id="{41DEEE9B-0F7A-45BA-B506-E791376710BF}"/>
              </a:ext>
            </a:extLst>
          </p:cNvPr>
          <p:cNvGrpSpPr/>
          <p:nvPr/>
        </p:nvGrpSpPr>
        <p:grpSpPr>
          <a:xfrm>
            <a:off x="554182" y="4568642"/>
            <a:ext cx="126139" cy="129564"/>
            <a:chOff x="554182" y="4568642"/>
            <a:chExt cx="126139" cy="129564"/>
          </a:xfrm>
        </p:grpSpPr>
        <p:cxnSp>
          <p:nvCxnSpPr>
            <p:cNvPr id="27" name="Rak koppling 26">
              <a:extLst>
                <a:ext uri="{FF2B5EF4-FFF2-40B4-BE49-F238E27FC236}">
                  <a16:creationId xmlns:a16="http://schemas.microsoft.com/office/drawing/2014/main" id="{928DE11D-A440-4209-9A23-2F50131E87F4}"/>
                </a:ext>
              </a:extLst>
            </p:cNvPr>
            <p:cNvCxnSpPr>
              <a:cxnSpLocks/>
            </p:cNvCxnSpPr>
            <p:nvPr/>
          </p:nvCxnSpPr>
          <p:spPr>
            <a:xfrm>
              <a:off x="554182" y="4568642"/>
              <a:ext cx="126139" cy="1295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Rak koppling 28">
              <a:extLst>
                <a:ext uri="{FF2B5EF4-FFF2-40B4-BE49-F238E27FC236}">
                  <a16:creationId xmlns:a16="http://schemas.microsoft.com/office/drawing/2014/main" id="{E13684C0-0C8A-4203-B336-7221ABC790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3881" y="4576336"/>
              <a:ext cx="106439" cy="1194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Grupp 38">
            <a:extLst>
              <a:ext uri="{FF2B5EF4-FFF2-40B4-BE49-F238E27FC236}">
                <a16:creationId xmlns:a16="http://schemas.microsoft.com/office/drawing/2014/main" id="{DC184918-4B87-4CED-95C4-B69E14D679EE}"/>
              </a:ext>
            </a:extLst>
          </p:cNvPr>
          <p:cNvGrpSpPr/>
          <p:nvPr/>
        </p:nvGrpSpPr>
        <p:grpSpPr>
          <a:xfrm>
            <a:off x="863600" y="5098472"/>
            <a:ext cx="3144982" cy="928347"/>
            <a:chOff x="863600" y="4662684"/>
            <a:chExt cx="3144982" cy="1364136"/>
          </a:xfrm>
        </p:grpSpPr>
        <p:cxnSp>
          <p:nvCxnSpPr>
            <p:cNvPr id="31" name="Rak koppling 30">
              <a:extLst>
                <a:ext uri="{FF2B5EF4-FFF2-40B4-BE49-F238E27FC236}">
                  <a16:creationId xmlns:a16="http://schemas.microsoft.com/office/drawing/2014/main" id="{D29516B3-1DC1-478F-94DF-93E888348F5E}"/>
                </a:ext>
              </a:extLst>
            </p:cNvPr>
            <p:cNvCxnSpPr/>
            <p:nvPr/>
          </p:nvCxnSpPr>
          <p:spPr>
            <a:xfrm>
              <a:off x="863600" y="4662684"/>
              <a:ext cx="31449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Rak koppling 33">
              <a:extLst>
                <a:ext uri="{FF2B5EF4-FFF2-40B4-BE49-F238E27FC236}">
                  <a16:creationId xmlns:a16="http://schemas.microsoft.com/office/drawing/2014/main" id="{20E55283-ADF1-43CB-A94F-F37C1781EDAB}"/>
                </a:ext>
              </a:extLst>
            </p:cNvPr>
            <p:cNvCxnSpPr/>
            <p:nvPr/>
          </p:nvCxnSpPr>
          <p:spPr>
            <a:xfrm flipH="1">
              <a:off x="960582" y="4662684"/>
              <a:ext cx="2992582" cy="13409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Rak koppling 37">
              <a:extLst>
                <a:ext uri="{FF2B5EF4-FFF2-40B4-BE49-F238E27FC236}">
                  <a16:creationId xmlns:a16="http://schemas.microsoft.com/office/drawing/2014/main" id="{6B0F982B-8993-4242-9671-91F67F80D49D}"/>
                </a:ext>
              </a:extLst>
            </p:cNvPr>
            <p:cNvCxnSpPr/>
            <p:nvPr/>
          </p:nvCxnSpPr>
          <p:spPr>
            <a:xfrm>
              <a:off x="996125" y="6012840"/>
              <a:ext cx="3012457" cy="139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0" name="Grupp 99">
            <a:extLst>
              <a:ext uri="{FF2B5EF4-FFF2-40B4-BE49-F238E27FC236}">
                <a16:creationId xmlns:a16="http://schemas.microsoft.com/office/drawing/2014/main" id="{5F0D78F7-8D29-4270-9C07-C669ECDF9530}"/>
              </a:ext>
            </a:extLst>
          </p:cNvPr>
          <p:cNvGrpSpPr/>
          <p:nvPr/>
        </p:nvGrpSpPr>
        <p:grpSpPr>
          <a:xfrm>
            <a:off x="840510" y="3389744"/>
            <a:ext cx="2262370" cy="1625319"/>
            <a:chOff x="840510" y="3389744"/>
            <a:chExt cx="2262370" cy="1625319"/>
          </a:xfrm>
        </p:grpSpPr>
        <p:sp>
          <p:nvSpPr>
            <p:cNvPr id="4" name="textruta 3">
              <a:extLst>
                <a:ext uri="{FF2B5EF4-FFF2-40B4-BE49-F238E27FC236}">
                  <a16:creationId xmlns:a16="http://schemas.microsoft.com/office/drawing/2014/main" id="{D9D72085-09A5-4FA9-A424-814BF8858B73}"/>
                </a:ext>
              </a:extLst>
            </p:cNvPr>
            <p:cNvSpPr txBox="1"/>
            <p:nvPr/>
          </p:nvSpPr>
          <p:spPr>
            <a:xfrm>
              <a:off x="858982" y="3417811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" name="textruta 4">
              <a:extLst>
                <a:ext uri="{FF2B5EF4-FFF2-40B4-BE49-F238E27FC236}">
                  <a16:creationId xmlns:a16="http://schemas.microsoft.com/office/drawing/2014/main" id="{9089DC36-A727-45B1-BB31-3EBA991569A1}"/>
                </a:ext>
              </a:extLst>
            </p:cNvPr>
            <p:cNvSpPr txBox="1"/>
            <p:nvPr/>
          </p:nvSpPr>
          <p:spPr>
            <a:xfrm>
              <a:off x="858982" y="3635090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6" name="textruta 5">
              <a:extLst>
                <a:ext uri="{FF2B5EF4-FFF2-40B4-BE49-F238E27FC236}">
                  <a16:creationId xmlns:a16="http://schemas.microsoft.com/office/drawing/2014/main" id="{B8FC01C7-CE6E-406D-B2F2-4E3917CF1BBC}"/>
                </a:ext>
              </a:extLst>
            </p:cNvPr>
            <p:cNvSpPr txBox="1"/>
            <p:nvPr/>
          </p:nvSpPr>
          <p:spPr>
            <a:xfrm>
              <a:off x="863600" y="3857568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 (C)</a:t>
              </a:r>
            </a:p>
          </p:txBody>
        </p:sp>
        <p:sp>
          <p:nvSpPr>
            <p:cNvPr id="7" name="textruta 6">
              <a:extLst>
                <a:ext uri="{FF2B5EF4-FFF2-40B4-BE49-F238E27FC236}">
                  <a16:creationId xmlns:a16="http://schemas.microsoft.com/office/drawing/2014/main" id="{0B3D7419-D665-44EE-813B-7CDCCD77E5BC}"/>
                </a:ext>
              </a:extLst>
            </p:cNvPr>
            <p:cNvSpPr txBox="1"/>
            <p:nvPr/>
          </p:nvSpPr>
          <p:spPr>
            <a:xfrm>
              <a:off x="858982" y="4080046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15" name="textruta 14">
              <a:extLst>
                <a:ext uri="{FF2B5EF4-FFF2-40B4-BE49-F238E27FC236}">
                  <a16:creationId xmlns:a16="http://schemas.microsoft.com/office/drawing/2014/main" id="{0228F4CA-19E7-43DB-9FCE-8F7A0B6C6AC3}"/>
                </a:ext>
              </a:extLst>
            </p:cNvPr>
            <p:cNvSpPr txBox="1"/>
            <p:nvPr/>
          </p:nvSpPr>
          <p:spPr>
            <a:xfrm>
              <a:off x="854364" y="4307032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16" name="textruta 15">
              <a:extLst>
                <a:ext uri="{FF2B5EF4-FFF2-40B4-BE49-F238E27FC236}">
                  <a16:creationId xmlns:a16="http://schemas.microsoft.com/office/drawing/2014/main" id="{4CF89E80-B5EC-4177-BF1B-9708CC8913C2}"/>
                </a:ext>
              </a:extLst>
            </p:cNvPr>
            <p:cNvSpPr txBox="1"/>
            <p:nvPr/>
          </p:nvSpPr>
          <p:spPr>
            <a:xfrm>
              <a:off x="2729346" y="3389744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18" name="textruta 17">
              <a:extLst>
                <a:ext uri="{FF2B5EF4-FFF2-40B4-BE49-F238E27FC236}">
                  <a16:creationId xmlns:a16="http://schemas.microsoft.com/office/drawing/2014/main" id="{0B439E9A-758F-498B-98A6-04EDB6751524}"/>
                </a:ext>
              </a:extLst>
            </p:cNvPr>
            <p:cNvSpPr txBox="1"/>
            <p:nvPr/>
          </p:nvSpPr>
          <p:spPr>
            <a:xfrm>
              <a:off x="2738582" y="3636071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0" name="textruta 19">
              <a:extLst>
                <a:ext uri="{FF2B5EF4-FFF2-40B4-BE49-F238E27FC236}">
                  <a16:creationId xmlns:a16="http://schemas.microsoft.com/office/drawing/2014/main" id="{BFE20529-68AE-4F7D-836C-88142E8349D7}"/>
                </a:ext>
              </a:extLst>
            </p:cNvPr>
            <p:cNvSpPr txBox="1"/>
            <p:nvPr/>
          </p:nvSpPr>
          <p:spPr>
            <a:xfrm>
              <a:off x="2749384" y="3857568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22" name="textruta 21">
              <a:extLst>
                <a:ext uri="{FF2B5EF4-FFF2-40B4-BE49-F238E27FC236}">
                  <a16:creationId xmlns:a16="http://schemas.microsoft.com/office/drawing/2014/main" id="{DC39F440-EE69-4ADB-AABC-85142DD0B0B9}"/>
                </a:ext>
              </a:extLst>
            </p:cNvPr>
            <p:cNvSpPr txBox="1"/>
            <p:nvPr/>
          </p:nvSpPr>
          <p:spPr>
            <a:xfrm>
              <a:off x="2743200" y="4079017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4" name="textruta 23">
              <a:extLst>
                <a:ext uri="{FF2B5EF4-FFF2-40B4-BE49-F238E27FC236}">
                  <a16:creationId xmlns:a16="http://schemas.microsoft.com/office/drawing/2014/main" id="{7B3DF17E-92FE-4D0D-AB73-8344DE4026D2}"/>
                </a:ext>
              </a:extLst>
            </p:cNvPr>
            <p:cNvSpPr txBox="1"/>
            <p:nvPr/>
          </p:nvSpPr>
          <p:spPr>
            <a:xfrm>
              <a:off x="2757054" y="4299337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46" name="textruta 45">
              <a:extLst>
                <a:ext uri="{FF2B5EF4-FFF2-40B4-BE49-F238E27FC236}">
                  <a16:creationId xmlns:a16="http://schemas.microsoft.com/office/drawing/2014/main" id="{A0D70B4E-8A31-4159-BFDF-4B2548D08083}"/>
                </a:ext>
              </a:extLst>
            </p:cNvPr>
            <p:cNvSpPr txBox="1"/>
            <p:nvPr/>
          </p:nvSpPr>
          <p:spPr>
            <a:xfrm>
              <a:off x="840510" y="4506117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48" name="textruta 47">
              <a:extLst>
                <a:ext uri="{FF2B5EF4-FFF2-40B4-BE49-F238E27FC236}">
                  <a16:creationId xmlns:a16="http://schemas.microsoft.com/office/drawing/2014/main" id="{F768D34E-BA2A-4B16-B6B1-D92538D6458B}"/>
                </a:ext>
              </a:extLst>
            </p:cNvPr>
            <p:cNvSpPr txBox="1"/>
            <p:nvPr/>
          </p:nvSpPr>
          <p:spPr>
            <a:xfrm>
              <a:off x="847437" y="4728595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2" name="textruta 51">
              <a:extLst>
                <a:ext uri="{FF2B5EF4-FFF2-40B4-BE49-F238E27FC236}">
                  <a16:creationId xmlns:a16="http://schemas.microsoft.com/office/drawing/2014/main" id="{27CA0396-070B-4A4C-9A79-6927CBB0C304}"/>
                </a:ext>
              </a:extLst>
            </p:cNvPr>
            <p:cNvSpPr txBox="1"/>
            <p:nvPr/>
          </p:nvSpPr>
          <p:spPr>
            <a:xfrm>
              <a:off x="2687784" y="4507157"/>
              <a:ext cx="3602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10</a:t>
              </a:r>
            </a:p>
          </p:txBody>
        </p:sp>
        <p:sp>
          <p:nvSpPr>
            <p:cNvPr id="54" name="textruta 53">
              <a:extLst>
                <a:ext uri="{FF2B5EF4-FFF2-40B4-BE49-F238E27FC236}">
                  <a16:creationId xmlns:a16="http://schemas.microsoft.com/office/drawing/2014/main" id="{D40AEBBD-31FF-4B19-B670-22A6D9CBA348}"/>
                </a:ext>
              </a:extLst>
            </p:cNvPr>
            <p:cNvSpPr txBox="1"/>
            <p:nvPr/>
          </p:nvSpPr>
          <p:spPr>
            <a:xfrm>
              <a:off x="2687782" y="4738064"/>
              <a:ext cx="415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11</a:t>
              </a:r>
            </a:p>
          </p:txBody>
        </p:sp>
      </p:grpSp>
      <p:grpSp>
        <p:nvGrpSpPr>
          <p:cNvPr id="88" name="Grupp 87">
            <a:extLst>
              <a:ext uri="{FF2B5EF4-FFF2-40B4-BE49-F238E27FC236}">
                <a16:creationId xmlns:a16="http://schemas.microsoft.com/office/drawing/2014/main" id="{411F804A-F7C6-4682-B861-4499B6395747}"/>
              </a:ext>
            </a:extLst>
          </p:cNvPr>
          <p:cNvGrpSpPr/>
          <p:nvPr/>
        </p:nvGrpSpPr>
        <p:grpSpPr>
          <a:xfrm>
            <a:off x="2968830" y="3653041"/>
            <a:ext cx="134050" cy="1312058"/>
            <a:chOff x="2968830" y="3653041"/>
            <a:chExt cx="134050" cy="1312058"/>
          </a:xfrm>
        </p:grpSpPr>
        <p:grpSp>
          <p:nvGrpSpPr>
            <p:cNvPr id="60" name="Grupp 59">
              <a:extLst>
                <a:ext uri="{FF2B5EF4-FFF2-40B4-BE49-F238E27FC236}">
                  <a16:creationId xmlns:a16="http://schemas.microsoft.com/office/drawing/2014/main" id="{2FF1E2ED-ADE1-47AE-822D-9BD55A7550CC}"/>
                </a:ext>
              </a:extLst>
            </p:cNvPr>
            <p:cNvGrpSpPr/>
            <p:nvPr/>
          </p:nvGrpSpPr>
          <p:grpSpPr>
            <a:xfrm>
              <a:off x="2978562" y="3653041"/>
              <a:ext cx="124318" cy="195069"/>
              <a:chOff x="2978562" y="3653041"/>
              <a:chExt cx="124318" cy="195069"/>
            </a:xfrm>
          </p:grpSpPr>
          <p:cxnSp>
            <p:nvCxnSpPr>
              <p:cNvPr id="56" name="Rak koppling 55">
                <a:extLst>
                  <a:ext uri="{FF2B5EF4-FFF2-40B4-BE49-F238E27FC236}">
                    <a16:creationId xmlns:a16="http://schemas.microsoft.com/office/drawing/2014/main" id="{3B06C7EC-CEB0-45B1-853A-C72A372256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Rak koppling 58">
                <a:extLst>
                  <a:ext uri="{FF2B5EF4-FFF2-40B4-BE49-F238E27FC236}">
                    <a16:creationId xmlns:a16="http://schemas.microsoft.com/office/drawing/2014/main" id="{7FB1F129-B9BF-494F-9FFA-17BCE11FFCD1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upp 60">
              <a:extLst>
                <a:ext uri="{FF2B5EF4-FFF2-40B4-BE49-F238E27FC236}">
                  <a16:creationId xmlns:a16="http://schemas.microsoft.com/office/drawing/2014/main" id="{82C2528E-5C52-45F7-B257-9E53A0F5C852}"/>
                </a:ext>
              </a:extLst>
            </p:cNvPr>
            <p:cNvGrpSpPr/>
            <p:nvPr/>
          </p:nvGrpSpPr>
          <p:grpSpPr>
            <a:xfrm>
              <a:off x="2978562" y="3872133"/>
              <a:ext cx="124318" cy="195069"/>
              <a:chOff x="2978562" y="3653041"/>
              <a:chExt cx="124318" cy="195069"/>
            </a:xfrm>
          </p:grpSpPr>
          <p:cxnSp>
            <p:nvCxnSpPr>
              <p:cNvPr id="62" name="Rak koppling 61">
                <a:extLst>
                  <a:ext uri="{FF2B5EF4-FFF2-40B4-BE49-F238E27FC236}">
                    <a16:creationId xmlns:a16="http://schemas.microsoft.com/office/drawing/2014/main" id="{03182CA6-5C50-4231-896D-89E0AC931CD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Rak koppling 62">
                <a:extLst>
                  <a:ext uri="{FF2B5EF4-FFF2-40B4-BE49-F238E27FC236}">
                    <a16:creationId xmlns:a16="http://schemas.microsoft.com/office/drawing/2014/main" id="{B8C7413F-DE32-4B49-8D7C-FA36C86E6527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upp 66">
              <a:extLst>
                <a:ext uri="{FF2B5EF4-FFF2-40B4-BE49-F238E27FC236}">
                  <a16:creationId xmlns:a16="http://schemas.microsoft.com/office/drawing/2014/main" id="{AE4F7DF5-54E5-46A6-9326-937BAE93E4D2}"/>
                </a:ext>
              </a:extLst>
            </p:cNvPr>
            <p:cNvGrpSpPr/>
            <p:nvPr/>
          </p:nvGrpSpPr>
          <p:grpSpPr>
            <a:xfrm>
              <a:off x="2975654" y="4097662"/>
              <a:ext cx="124318" cy="195069"/>
              <a:chOff x="2978562" y="3653041"/>
              <a:chExt cx="124318" cy="195069"/>
            </a:xfrm>
          </p:grpSpPr>
          <p:cxnSp>
            <p:nvCxnSpPr>
              <p:cNvPr id="68" name="Rak koppling 67">
                <a:extLst>
                  <a:ext uri="{FF2B5EF4-FFF2-40B4-BE49-F238E27FC236}">
                    <a16:creationId xmlns:a16="http://schemas.microsoft.com/office/drawing/2014/main" id="{1C82E297-D487-4311-B153-F1F2B36D21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Rak koppling 68">
                <a:extLst>
                  <a:ext uri="{FF2B5EF4-FFF2-40B4-BE49-F238E27FC236}">
                    <a16:creationId xmlns:a16="http://schemas.microsoft.com/office/drawing/2014/main" id="{22F090A1-BE4C-465C-8D05-90E7D5516113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upp 69">
              <a:extLst>
                <a:ext uri="{FF2B5EF4-FFF2-40B4-BE49-F238E27FC236}">
                  <a16:creationId xmlns:a16="http://schemas.microsoft.com/office/drawing/2014/main" id="{6B340E7D-AA7A-4EE1-8756-F214B75F59BC}"/>
                </a:ext>
              </a:extLst>
            </p:cNvPr>
            <p:cNvGrpSpPr/>
            <p:nvPr/>
          </p:nvGrpSpPr>
          <p:grpSpPr>
            <a:xfrm>
              <a:off x="2971633" y="4546037"/>
              <a:ext cx="124318" cy="195069"/>
              <a:chOff x="2978562" y="3653041"/>
              <a:chExt cx="124318" cy="195069"/>
            </a:xfrm>
          </p:grpSpPr>
          <p:cxnSp>
            <p:nvCxnSpPr>
              <p:cNvPr id="71" name="Rak koppling 70">
                <a:extLst>
                  <a:ext uri="{FF2B5EF4-FFF2-40B4-BE49-F238E27FC236}">
                    <a16:creationId xmlns:a16="http://schemas.microsoft.com/office/drawing/2014/main" id="{D9F32776-62C7-4CF5-B1D4-A303E05144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Rak koppling 71">
                <a:extLst>
                  <a:ext uri="{FF2B5EF4-FFF2-40B4-BE49-F238E27FC236}">
                    <a16:creationId xmlns:a16="http://schemas.microsoft.com/office/drawing/2014/main" id="{8AB1DFE3-66C1-4278-A9EB-DECB60FF342A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upp 72">
              <a:extLst>
                <a:ext uri="{FF2B5EF4-FFF2-40B4-BE49-F238E27FC236}">
                  <a16:creationId xmlns:a16="http://schemas.microsoft.com/office/drawing/2014/main" id="{E1494310-C027-409F-B095-306DE918B210}"/>
                </a:ext>
              </a:extLst>
            </p:cNvPr>
            <p:cNvGrpSpPr/>
            <p:nvPr/>
          </p:nvGrpSpPr>
          <p:grpSpPr>
            <a:xfrm>
              <a:off x="2968830" y="4770030"/>
              <a:ext cx="124318" cy="195069"/>
              <a:chOff x="2978562" y="3653041"/>
              <a:chExt cx="124318" cy="195069"/>
            </a:xfrm>
          </p:grpSpPr>
          <p:cxnSp>
            <p:nvCxnSpPr>
              <p:cNvPr id="74" name="Rak koppling 73">
                <a:extLst>
                  <a:ext uri="{FF2B5EF4-FFF2-40B4-BE49-F238E27FC236}">
                    <a16:creationId xmlns:a16="http://schemas.microsoft.com/office/drawing/2014/main" id="{0411252C-0DF7-4853-ACB1-E080F43140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Rak koppling 74">
                <a:extLst>
                  <a:ext uri="{FF2B5EF4-FFF2-40B4-BE49-F238E27FC236}">
                    <a16:creationId xmlns:a16="http://schemas.microsoft.com/office/drawing/2014/main" id="{08ACBFA6-1A99-4620-8F79-CA93C512145C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1" name="textruta 100">
            <a:extLst>
              <a:ext uri="{FF2B5EF4-FFF2-40B4-BE49-F238E27FC236}">
                <a16:creationId xmlns:a16="http://schemas.microsoft.com/office/drawing/2014/main" id="{A80424AF-A912-4B6F-97A1-7AEC70A74F73}"/>
              </a:ext>
            </a:extLst>
          </p:cNvPr>
          <p:cNvSpPr txBox="1"/>
          <p:nvPr/>
        </p:nvSpPr>
        <p:spPr>
          <a:xfrm>
            <a:off x="840510" y="2096654"/>
            <a:ext cx="2207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</a:rPr>
              <a:t>NYKÖPING BASKET HERRAR 29</a:t>
            </a:r>
          </a:p>
        </p:txBody>
      </p:sp>
    </p:spTree>
    <p:extLst>
      <p:ext uri="{BB962C8B-B14F-4D97-AF65-F5344CB8AC3E}">
        <p14:creationId xmlns:p14="http://schemas.microsoft.com/office/powerpoint/2010/main" val="199998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Poäng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11040" y="2336873"/>
            <a:ext cx="5783141" cy="3599316"/>
          </a:xfrm>
        </p:spPr>
        <p:txBody>
          <a:bodyPr>
            <a:normAutofit fontScale="92500" lnSpcReduction="10000"/>
          </a:bodyPr>
          <a:lstStyle/>
          <a:p>
            <a:r>
              <a:rPr lang="sv-SE" sz="1800" dirty="0"/>
              <a:t>Ska alltid framgå spelarnummer</a:t>
            </a:r>
          </a:p>
          <a:p>
            <a:r>
              <a:rPr lang="sv-SE" sz="1800" dirty="0"/>
              <a:t>Se till att poängen hamnar på rätt lag.</a:t>
            </a:r>
          </a:p>
          <a:p>
            <a:r>
              <a:rPr lang="sv-SE" sz="1800" dirty="0"/>
              <a:t>”Vanliga” spelmål = 2 poäng, ett snesträck</a:t>
            </a:r>
          </a:p>
          <a:p>
            <a:r>
              <a:rPr lang="sv-SE" sz="1800" dirty="0"/>
              <a:t>Trepoängare (domaren visar tre fingrar), ett snesträck och en ring runt spelaren.</a:t>
            </a:r>
          </a:p>
          <a:p>
            <a:pPr lvl="1"/>
            <a:r>
              <a:rPr lang="sv-SE" sz="1400" dirty="0"/>
              <a:t>OBS: Om domaren inte visar = två poäng.</a:t>
            </a:r>
          </a:p>
          <a:p>
            <a:r>
              <a:rPr lang="sv-SE" sz="1800" dirty="0"/>
              <a:t>Straffkast = ett poäng per satt straff, en prick.</a:t>
            </a:r>
          </a:p>
          <a:p>
            <a:pPr lvl="1"/>
            <a:r>
              <a:rPr lang="sv-SE" sz="1400" dirty="0"/>
              <a:t>Vi markerar inte missade straffar eller </a:t>
            </a:r>
            <a:r>
              <a:rPr lang="sv-SE" sz="1400" dirty="0" err="1"/>
              <a:t>straff-försök</a:t>
            </a:r>
            <a:r>
              <a:rPr lang="sv-SE" sz="1400" dirty="0"/>
              <a:t>.</a:t>
            </a:r>
          </a:p>
          <a:p>
            <a:r>
              <a:rPr lang="sv-SE" sz="1800" dirty="0"/>
              <a:t>Domaren visar alltid när det blir poäng, med två fingrar eller tre fingrar</a:t>
            </a:r>
          </a:p>
          <a:p>
            <a:r>
              <a:rPr lang="sv-SE" sz="1800" dirty="0"/>
              <a:t>När perioden är slut, stäng den genom ring om sista poängen och ett sträck</a:t>
            </a:r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CDBF14DF-7417-4B0B-92E3-BDE2D0091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622" y="2336873"/>
            <a:ext cx="3495675" cy="2762250"/>
          </a:xfrm>
          <a:prstGeom prst="rect">
            <a:avLst/>
          </a:prstGeom>
        </p:spPr>
      </p:pic>
      <p:grpSp>
        <p:nvGrpSpPr>
          <p:cNvPr id="19" name="Grupp 18">
            <a:extLst>
              <a:ext uri="{FF2B5EF4-FFF2-40B4-BE49-F238E27FC236}">
                <a16:creationId xmlns:a16="http://schemas.microsoft.com/office/drawing/2014/main" id="{E7263453-6517-4D57-991F-33B831C48320}"/>
              </a:ext>
            </a:extLst>
          </p:cNvPr>
          <p:cNvGrpSpPr/>
          <p:nvPr/>
        </p:nvGrpSpPr>
        <p:grpSpPr>
          <a:xfrm>
            <a:off x="423862" y="2941321"/>
            <a:ext cx="437198" cy="246221"/>
            <a:chOff x="423862" y="2941321"/>
            <a:chExt cx="437198" cy="246221"/>
          </a:xfrm>
        </p:grpSpPr>
        <p:cxnSp>
          <p:nvCxnSpPr>
            <p:cNvPr id="14" name="Rak koppling 13">
              <a:extLst>
                <a:ext uri="{FF2B5EF4-FFF2-40B4-BE49-F238E27FC236}">
                  <a16:creationId xmlns:a16="http://schemas.microsoft.com/office/drawing/2014/main" id="{E32AE44F-9E13-4D11-8E2A-639AD74FFE2C}"/>
                </a:ext>
              </a:extLst>
            </p:cNvPr>
            <p:cNvCxnSpPr/>
            <p:nvPr/>
          </p:nvCxnSpPr>
          <p:spPr>
            <a:xfrm flipV="1">
              <a:off x="680321" y="2971800"/>
              <a:ext cx="180739" cy="1524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ruta 16">
              <a:extLst>
                <a:ext uri="{FF2B5EF4-FFF2-40B4-BE49-F238E27FC236}">
                  <a16:creationId xmlns:a16="http://schemas.microsoft.com/office/drawing/2014/main" id="{806B1CA8-EF8A-40D3-AAFD-6E1C12C8D02C}"/>
                </a:ext>
              </a:extLst>
            </p:cNvPr>
            <p:cNvSpPr txBox="1"/>
            <p:nvPr/>
          </p:nvSpPr>
          <p:spPr>
            <a:xfrm>
              <a:off x="423862" y="2941321"/>
              <a:ext cx="18073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 dirty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36" name="Grupp 35">
            <a:extLst>
              <a:ext uri="{FF2B5EF4-FFF2-40B4-BE49-F238E27FC236}">
                <a16:creationId xmlns:a16="http://schemas.microsoft.com/office/drawing/2014/main" id="{89AE0B31-5DD6-4E70-A187-88AAFF898DEB}"/>
              </a:ext>
            </a:extLst>
          </p:cNvPr>
          <p:cNvGrpSpPr/>
          <p:nvPr/>
        </p:nvGrpSpPr>
        <p:grpSpPr>
          <a:xfrm>
            <a:off x="892969" y="3121820"/>
            <a:ext cx="411957" cy="246221"/>
            <a:chOff x="892969" y="3121820"/>
            <a:chExt cx="411957" cy="246221"/>
          </a:xfrm>
        </p:grpSpPr>
        <p:cxnSp>
          <p:nvCxnSpPr>
            <p:cNvPr id="23" name="Rak koppling 22">
              <a:extLst>
                <a:ext uri="{FF2B5EF4-FFF2-40B4-BE49-F238E27FC236}">
                  <a16:creationId xmlns:a16="http://schemas.microsoft.com/office/drawing/2014/main" id="{D8237952-025F-4958-A14C-36D9EAA8BF3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969" y="3159919"/>
              <a:ext cx="197644" cy="16906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ruta 31">
              <a:extLst>
                <a:ext uri="{FF2B5EF4-FFF2-40B4-BE49-F238E27FC236}">
                  <a16:creationId xmlns:a16="http://schemas.microsoft.com/office/drawing/2014/main" id="{7EE99657-63B0-4818-985E-1E4618395F8E}"/>
                </a:ext>
              </a:extLst>
            </p:cNvPr>
            <p:cNvSpPr txBox="1"/>
            <p:nvPr/>
          </p:nvSpPr>
          <p:spPr>
            <a:xfrm>
              <a:off x="1078708" y="3121820"/>
              <a:ext cx="2262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35" name="Ellips 34">
              <a:extLst>
                <a:ext uri="{FF2B5EF4-FFF2-40B4-BE49-F238E27FC236}">
                  <a16:creationId xmlns:a16="http://schemas.microsoft.com/office/drawing/2014/main" id="{A9F6515A-52C2-48B9-9B74-586610D1168D}"/>
                </a:ext>
              </a:extLst>
            </p:cNvPr>
            <p:cNvSpPr/>
            <p:nvPr/>
          </p:nvSpPr>
          <p:spPr>
            <a:xfrm>
              <a:off x="1126331" y="3159919"/>
              <a:ext cx="153118" cy="169069"/>
            </a:xfrm>
            <a:prstGeom prst="ellipse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42" name="Grupp 41">
            <a:extLst>
              <a:ext uri="{FF2B5EF4-FFF2-40B4-BE49-F238E27FC236}">
                <a16:creationId xmlns:a16="http://schemas.microsoft.com/office/drawing/2014/main" id="{619820C0-D541-484C-9461-C0210D818B88}"/>
              </a:ext>
            </a:extLst>
          </p:cNvPr>
          <p:cNvGrpSpPr/>
          <p:nvPr/>
        </p:nvGrpSpPr>
        <p:grpSpPr>
          <a:xfrm>
            <a:off x="408622" y="3140867"/>
            <a:ext cx="389095" cy="215444"/>
            <a:chOff x="408622" y="3140867"/>
            <a:chExt cx="389095" cy="215444"/>
          </a:xfrm>
        </p:grpSpPr>
        <p:sp>
          <p:nvSpPr>
            <p:cNvPr id="37" name="textruta 36">
              <a:extLst>
                <a:ext uri="{FF2B5EF4-FFF2-40B4-BE49-F238E27FC236}">
                  <a16:creationId xmlns:a16="http://schemas.microsoft.com/office/drawing/2014/main" id="{F32B5215-A2A7-46C7-B132-3D146488F7F0}"/>
                </a:ext>
              </a:extLst>
            </p:cNvPr>
            <p:cNvSpPr txBox="1"/>
            <p:nvPr/>
          </p:nvSpPr>
          <p:spPr>
            <a:xfrm>
              <a:off x="408622" y="3140867"/>
              <a:ext cx="3533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800" dirty="0">
                  <a:solidFill>
                    <a:schemeClr val="bg1"/>
                  </a:solidFill>
                </a:rPr>
                <a:t>11</a:t>
              </a:r>
            </a:p>
          </p:txBody>
        </p:sp>
        <p:sp>
          <p:nvSpPr>
            <p:cNvPr id="41" name="Ellips 40">
              <a:extLst>
                <a:ext uri="{FF2B5EF4-FFF2-40B4-BE49-F238E27FC236}">
                  <a16:creationId xmlns:a16="http://schemas.microsoft.com/office/drawing/2014/main" id="{B43BD0FA-CD89-4863-8DA6-7D498A51B74E}"/>
                </a:ext>
              </a:extLst>
            </p:cNvPr>
            <p:cNvSpPr/>
            <p:nvPr/>
          </p:nvSpPr>
          <p:spPr>
            <a:xfrm>
              <a:off x="723900" y="3211357"/>
              <a:ext cx="73817" cy="7000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6" name="Grupp 75">
            <a:extLst>
              <a:ext uri="{FF2B5EF4-FFF2-40B4-BE49-F238E27FC236}">
                <a16:creationId xmlns:a16="http://schemas.microsoft.com/office/drawing/2014/main" id="{CAE79651-31F0-4200-B6BA-EF75C77DD7BC}"/>
              </a:ext>
            </a:extLst>
          </p:cNvPr>
          <p:cNvGrpSpPr/>
          <p:nvPr/>
        </p:nvGrpSpPr>
        <p:grpSpPr>
          <a:xfrm>
            <a:off x="408623" y="3331369"/>
            <a:ext cx="389095" cy="215444"/>
            <a:chOff x="408622" y="3140867"/>
            <a:chExt cx="389095" cy="215444"/>
          </a:xfrm>
        </p:grpSpPr>
        <p:sp>
          <p:nvSpPr>
            <p:cNvPr id="77" name="textruta 76">
              <a:extLst>
                <a:ext uri="{FF2B5EF4-FFF2-40B4-BE49-F238E27FC236}">
                  <a16:creationId xmlns:a16="http://schemas.microsoft.com/office/drawing/2014/main" id="{BFF6C032-66A7-4497-A631-90087C06E51E}"/>
                </a:ext>
              </a:extLst>
            </p:cNvPr>
            <p:cNvSpPr txBox="1"/>
            <p:nvPr/>
          </p:nvSpPr>
          <p:spPr>
            <a:xfrm>
              <a:off x="408622" y="3140867"/>
              <a:ext cx="35337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800" dirty="0">
                  <a:solidFill>
                    <a:schemeClr val="bg1"/>
                  </a:solidFill>
                </a:rPr>
                <a:t>11</a:t>
              </a:r>
            </a:p>
          </p:txBody>
        </p:sp>
        <p:sp>
          <p:nvSpPr>
            <p:cNvPr id="78" name="Ellips 77">
              <a:extLst>
                <a:ext uri="{FF2B5EF4-FFF2-40B4-BE49-F238E27FC236}">
                  <a16:creationId xmlns:a16="http://schemas.microsoft.com/office/drawing/2014/main" id="{2BC282CD-A34F-4458-B0B1-905AA8DA2DDF}"/>
                </a:ext>
              </a:extLst>
            </p:cNvPr>
            <p:cNvSpPr/>
            <p:nvPr/>
          </p:nvSpPr>
          <p:spPr>
            <a:xfrm>
              <a:off x="723900" y="3211357"/>
              <a:ext cx="73817" cy="7000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79" name="Grupp 78">
            <a:extLst>
              <a:ext uri="{FF2B5EF4-FFF2-40B4-BE49-F238E27FC236}">
                <a16:creationId xmlns:a16="http://schemas.microsoft.com/office/drawing/2014/main" id="{26529315-D207-4CB9-81A6-8DD1F5905C22}"/>
              </a:ext>
            </a:extLst>
          </p:cNvPr>
          <p:cNvGrpSpPr/>
          <p:nvPr/>
        </p:nvGrpSpPr>
        <p:grpSpPr>
          <a:xfrm>
            <a:off x="421484" y="3677320"/>
            <a:ext cx="436406" cy="246221"/>
            <a:chOff x="424654" y="2927035"/>
            <a:chExt cx="436406" cy="246221"/>
          </a:xfrm>
        </p:grpSpPr>
        <p:cxnSp>
          <p:nvCxnSpPr>
            <p:cNvPr id="80" name="Rak koppling 79">
              <a:extLst>
                <a:ext uri="{FF2B5EF4-FFF2-40B4-BE49-F238E27FC236}">
                  <a16:creationId xmlns:a16="http://schemas.microsoft.com/office/drawing/2014/main" id="{EF5D0C2C-8047-4E5E-9E2A-5322C6DAE52E}"/>
                </a:ext>
              </a:extLst>
            </p:cNvPr>
            <p:cNvCxnSpPr/>
            <p:nvPr/>
          </p:nvCxnSpPr>
          <p:spPr>
            <a:xfrm flipV="1">
              <a:off x="680321" y="2971800"/>
              <a:ext cx="180739" cy="15240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1" name="textruta 80">
              <a:extLst>
                <a:ext uri="{FF2B5EF4-FFF2-40B4-BE49-F238E27FC236}">
                  <a16:creationId xmlns:a16="http://schemas.microsoft.com/office/drawing/2014/main" id="{BCD6EB2A-4313-4C0D-9DF8-AF65E3207A98}"/>
                </a:ext>
              </a:extLst>
            </p:cNvPr>
            <p:cNvSpPr txBox="1"/>
            <p:nvPr/>
          </p:nvSpPr>
          <p:spPr>
            <a:xfrm>
              <a:off x="424654" y="2927035"/>
              <a:ext cx="22947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b="1" dirty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82" name="Grupp 81">
            <a:extLst>
              <a:ext uri="{FF2B5EF4-FFF2-40B4-BE49-F238E27FC236}">
                <a16:creationId xmlns:a16="http://schemas.microsoft.com/office/drawing/2014/main" id="{AF31935E-F14A-4406-80B1-53879C5B7028}"/>
              </a:ext>
            </a:extLst>
          </p:cNvPr>
          <p:cNvGrpSpPr/>
          <p:nvPr/>
        </p:nvGrpSpPr>
        <p:grpSpPr>
          <a:xfrm>
            <a:off x="892969" y="3471867"/>
            <a:ext cx="411957" cy="246221"/>
            <a:chOff x="892969" y="3121820"/>
            <a:chExt cx="411957" cy="246221"/>
          </a:xfrm>
        </p:grpSpPr>
        <p:cxnSp>
          <p:nvCxnSpPr>
            <p:cNvPr id="83" name="Rak koppling 82">
              <a:extLst>
                <a:ext uri="{FF2B5EF4-FFF2-40B4-BE49-F238E27FC236}">
                  <a16:creationId xmlns:a16="http://schemas.microsoft.com/office/drawing/2014/main" id="{811DF905-654B-4947-A52F-4C764EB01A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969" y="3159919"/>
              <a:ext cx="197644" cy="16906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textruta 83">
              <a:extLst>
                <a:ext uri="{FF2B5EF4-FFF2-40B4-BE49-F238E27FC236}">
                  <a16:creationId xmlns:a16="http://schemas.microsoft.com/office/drawing/2014/main" id="{1364F475-317D-4441-B9A0-FB70685A3925}"/>
                </a:ext>
              </a:extLst>
            </p:cNvPr>
            <p:cNvSpPr txBox="1"/>
            <p:nvPr/>
          </p:nvSpPr>
          <p:spPr>
            <a:xfrm>
              <a:off x="1078708" y="3121820"/>
              <a:ext cx="226218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00" dirty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86" name="Grupp 85">
            <a:extLst>
              <a:ext uri="{FF2B5EF4-FFF2-40B4-BE49-F238E27FC236}">
                <a16:creationId xmlns:a16="http://schemas.microsoft.com/office/drawing/2014/main" id="{1BAA48CF-2E5E-45E4-B4E4-7862211A0460}"/>
              </a:ext>
            </a:extLst>
          </p:cNvPr>
          <p:cNvGrpSpPr/>
          <p:nvPr/>
        </p:nvGrpSpPr>
        <p:grpSpPr>
          <a:xfrm>
            <a:off x="892969" y="3860013"/>
            <a:ext cx="531019" cy="215444"/>
            <a:chOff x="892969" y="3121820"/>
            <a:chExt cx="531019" cy="215444"/>
          </a:xfrm>
        </p:grpSpPr>
        <p:cxnSp>
          <p:nvCxnSpPr>
            <p:cNvPr id="87" name="Rak koppling 86">
              <a:extLst>
                <a:ext uri="{FF2B5EF4-FFF2-40B4-BE49-F238E27FC236}">
                  <a16:creationId xmlns:a16="http://schemas.microsoft.com/office/drawing/2014/main" id="{C8229441-6C4E-48CE-B8F3-9448F64382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2969" y="3159919"/>
              <a:ext cx="197644" cy="169069"/>
            </a:xfrm>
            <a:prstGeom prst="line">
              <a:avLst/>
            </a:prstGeom>
            <a:ln w="254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ruta 88">
              <a:extLst>
                <a:ext uri="{FF2B5EF4-FFF2-40B4-BE49-F238E27FC236}">
                  <a16:creationId xmlns:a16="http://schemas.microsoft.com/office/drawing/2014/main" id="{D9CD7603-BDFB-4064-B648-3EC94C80478E}"/>
                </a:ext>
              </a:extLst>
            </p:cNvPr>
            <p:cNvSpPr txBox="1"/>
            <p:nvPr/>
          </p:nvSpPr>
          <p:spPr>
            <a:xfrm>
              <a:off x="1047750" y="3121820"/>
              <a:ext cx="37623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800" dirty="0">
                  <a:solidFill>
                    <a:schemeClr val="bg1"/>
                  </a:solidFill>
                </a:rPr>
                <a:t>12</a:t>
              </a:r>
            </a:p>
          </p:txBody>
        </p:sp>
      </p:grpSp>
      <p:grpSp>
        <p:nvGrpSpPr>
          <p:cNvPr id="65" name="Grupp 64">
            <a:extLst>
              <a:ext uri="{FF2B5EF4-FFF2-40B4-BE49-F238E27FC236}">
                <a16:creationId xmlns:a16="http://schemas.microsoft.com/office/drawing/2014/main" id="{B6FBB2AC-0DFA-4B57-83D5-29DA8F512EDC}"/>
              </a:ext>
            </a:extLst>
          </p:cNvPr>
          <p:cNvGrpSpPr/>
          <p:nvPr/>
        </p:nvGrpSpPr>
        <p:grpSpPr>
          <a:xfrm>
            <a:off x="854075" y="3898111"/>
            <a:ext cx="482600" cy="177346"/>
            <a:chOff x="854075" y="3898111"/>
            <a:chExt cx="482600" cy="177346"/>
          </a:xfrm>
        </p:grpSpPr>
        <p:cxnSp>
          <p:nvCxnSpPr>
            <p:cNvPr id="90" name="Rak koppling 89">
              <a:extLst>
                <a:ext uri="{FF2B5EF4-FFF2-40B4-BE49-F238E27FC236}">
                  <a16:creationId xmlns:a16="http://schemas.microsoft.com/office/drawing/2014/main" id="{0E1752BD-7B14-45B1-BEA0-F43D043B7414}"/>
                </a:ext>
              </a:extLst>
            </p:cNvPr>
            <p:cNvCxnSpPr>
              <a:cxnSpLocks/>
            </p:cNvCxnSpPr>
            <p:nvPr/>
          </p:nvCxnSpPr>
          <p:spPr>
            <a:xfrm>
              <a:off x="854075" y="4075457"/>
              <a:ext cx="48260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Ellips 50">
              <a:extLst>
                <a:ext uri="{FF2B5EF4-FFF2-40B4-BE49-F238E27FC236}">
                  <a16:creationId xmlns:a16="http://schemas.microsoft.com/office/drawing/2014/main" id="{9B63F3FB-792C-4049-BAAF-4C0FCABFAE13}"/>
                </a:ext>
              </a:extLst>
            </p:cNvPr>
            <p:cNvSpPr/>
            <p:nvPr/>
          </p:nvSpPr>
          <p:spPr>
            <a:xfrm>
              <a:off x="905830" y="3898111"/>
              <a:ext cx="153118" cy="169069"/>
            </a:xfrm>
            <a:prstGeom prst="ellipse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grpSp>
        <p:nvGrpSpPr>
          <p:cNvPr id="58" name="Grupp 57">
            <a:extLst>
              <a:ext uri="{FF2B5EF4-FFF2-40B4-BE49-F238E27FC236}">
                <a16:creationId xmlns:a16="http://schemas.microsoft.com/office/drawing/2014/main" id="{8FF23B3D-3EBC-4CB4-B9B5-567C379A3ACA}"/>
              </a:ext>
            </a:extLst>
          </p:cNvPr>
          <p:cNvGrpSpPr/>
          <p:nvPr/>
        </p:nvGrpSpPr>
        <p:grpSpPr>
          <a:xfrm>
            <a:off x="408622" y="3717998"/>
            <a:ext cx="484346" cy="180114"/>
            <a:chOff x="408622" y="3717998"/>
            <a:chExt cx="484346" cy="180114"/>
          </a:xfrm>
        </p:grpSpPr>
        <p:cxnSp>
          <p:nvCxnSpPr>
            <p:cNvPr id="45" name="Rak koppling 44">
              <a:extLst>
                <a:ext uri="{FF2B5EF4-FFF2-40B4-BE49-F238E27FC236}">
                  <a16:creationId xmlns:a16="http://schemas.microsoft.com/office/drawing/2014/main" id="{F26C4A4C-3383-40B6-904D-67D8E78CEAB4}"/>
                </a:ext>
              </a:extLst>
            </p:cNvPr>
            <p:cNvCxnSpPr>
              <a:cxnSpLocks/>
            </p:cNvCxnSpPr>
            <p:nvPr/>
          </p:nvCxnSpPr>
          <p:spPr>
            <a:xfrm>
              <a:off x="408622" y="3898112"/>
              <a:ext cx="48434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Ellips 52">
              <a:extLst>
                <a:ext uri="{FF2B5EF4-FFF2-40B4-BE49-F238E27FC236}">
                  <a16:creationId xmlns:a16="http://schemas.microsoft.com/office/drawing/2014/main" id="{8B2A4225-5601-4290-B259-C28C41BD46B8}"/>
                </a:ext>
              </a:extLst>
            </p:cNvPr>
            <p:cNvSpPr/>
            <p:nvPr/>
          </p:nvSpPr>
          <p:spPr>
            <a:xfrm>
              <a:off x="690961" y="3717998"/>
              <a:ext cx="153118" cy="169069"/>
            </a:xfrm>
            <a:prstGeom prst="ellipse">
              <a:avLst/>
            </a:prstGeom>
            <a:noFill/>
            <a:ln w="9525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</p:spTree>
    <p:extLst>
      <p:ext uri="{BB962C8B-B14F-4D97-AF65-F5344CB8AC3E}">
        <p14:creationId xmlns:p14="http://schemas.microsoft.com/office/powerpoint/2010/main" val="229121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7DE0CC-F0D8-45D9-BA8F-E601FB68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Foul</a:t>
            </a:r>
          </a:p>
        </p:txBody>
      </p:sp>
      <p:sp>
        <p:nvSpPr>
          <p:cNvPr id="10" name="Platshållare för innehåll 9">
            <a:extLst>
              <a:ext uri="{FF2B5EF4-FFF2-40B4-BE49-F238E27FC236}">
                <a16:creationId xmlns:a16="http://schemas.microsoft.com/office/drawing/2014/main" id="{989A54B2-AA98-44C0-8435-7D7CE623F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11040" y="2336873"/>
            <a:ext cx="5783141" cy="3599316"/>
          </a:xfrm>
        </p:spPr>
        <p:txBody>
          <a:bodyPr>
            <a:normAutofit fontScale="92500" lnSpcReduction="20000"/>
          </a:bodyPr>
          <a:lstStyle/>
          <a:p>
            <a:r>
              <a:rPr lang="sv-SE" sz="1800" dirty="0"/>
              <a:t>Domaren visar och ska gå fram till sekretariatet för att berätta (med ord och tecken) vad som hände. Be domaren att ta det lugnt</a:t>
            </a:r>
          </a:p>
          <a:p>
            <a:r>
              <a:rPr lang="sv-SE" sz="1800" dirty="0"/>
              <a:t>Nästan alla fouls är ”personliga” fouls. De förkortas med ett P.</a:t>
            </a:r>
          </a:p>
          <a:p>
            <a:pPr lvl="1"/>
            <a:r>
              <a:rPr lang="sv-SE" sz="1400" dirty="0"/>
              <a:t>Markera om det blir straffkast med antalet straffar, vanligast är 2.</a:t>
            </a:r>
          </a:p>
          <a:p>
            <a:r>
              <a:rPr lang="sv-SE" sz="1800" dirty="0"/>
              <a:t>Andra fouls är: T (Teknisk), U (Osportslig), F (Fighting) och D (</a:t>
            </a:r>
            <a:r>
              <a:rPr lang="sv-SE" sz="1800" dirty="0" err="1"/>
              <a:t>Disqualifying</a:t>
            </a:r>
            <a:r>
              <a:rPr lang="sv-SE" sz="1800" dirty="0"/>
              <a:t>)</a:t>
            </a:r>
          </a:p>
          <a:p>
            <a:r>
              <a:rPr lang="sv-SE" sz="1800" dirty="0"/>
              <a:t>Dra ett sträck i en av rutorna på ”lagfoulen”. </a:t>
            </a:r>
          </a:p>
          <a:p>
            <a:r>
              <a:rPr lang="sv-SE" sz="1800" dirty="0"/>
              <a:t>När den fjärde foulen har registrerats är det s k ”</a:t>
            </a:r>
            <a:r>
              <a:rPr lang="sv-SE" sz="1800" dirty="0" err="1"/>
              <a:t>lagfoul</a:t>
            </a:r>
            <a:r>
              <a:rPr lang="sv-SE" sz="1800" dirty="0"/>
              <a:t>”. Då ska det upp en kon på det lagets sida</a:t>
            </a:r>
          </a:p>
          <a:p>
            <a:pPr lvl="1"/>
            <a:r>
              <a:rPr lang="sv-SE" sz="1400" dirty="0"/>
              <a:t>Alltså från och med 5e foulen</a:t>
            </a:r>
          </a:p>
          <a:p>
            <a:pPr lvl="1"/>
            <a:r>
              <a:rPr lang="sv-SE" sz="1400" dirty="0"/>
              <a:t>Konen efter 4e foulen visar att nästa foul är </a:t>
            </a:r>
            <a:r>
              <a:rPr lang="sv-SE" sz="1400" dirty="0" err="1"/>
              <a:t>lagfoul</a:t>
            </a:r>
            <a:r>
              <a:rPr lang="sv-SE" sz="1400" dirty="0"/>
              <a:t>.</a:t>
            </a:r>
          </a:p>
          <a:p>
            <a:r>
              <a:rPr lang="sv-SE" sz="1800" dirty="0"/>
              <a:t>När perioden är slut, stäng </a:t>
            </a:r>
            <a:r>
              <a:rPr lang="sv-SE" sz="1800" dirty="0" err="1"/>
              <a:t>foulsen</a:t>
            </a:r>
            <a:endParaRPr lang="sv-SE" sz="1800" dirty="0"/>
          </a:p>
        </p:txBody>
      </p:sp>
      <p:pic>
        <p:nvPicPr>
          <p:cNvPr id="11" name="Platshållare för innehåll 4">
            <a:extLst>
              <a:ext uri="{FF2B5EF4-FFF2-40B4-BE49-F238E27FC236}">
                <a16:creationId xmlns:a16="http://schemas.microsoft.com/office/drawing/2014/main" id="{87F46FA7-F40B-4537-92AB-DAC0BB141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739" y="378691"/>
            <a:ext cx="1345884" cy="1903278"/>
          </a:xfrm>
          <a:prstGeom prst="rect">
            <a:avLst/>
          </a:prstGeom>
        </p:spPr>
      </p:pic>
      <p:sp>
        <p:nvSpPr>
          <p:cNvPr id="84" name="textruta 83">
            <a:extLst>
              <a:ext uri="{FF2B5EF4-FFF2-40B4-BE49-F238E27FC236}">
                <a16:creationId xmlns:a16="http://schemas.microsoft.com/office/drawing/2014/main" id="{1364F475-317D-4441-B9A0-FB70685A3925}"/>
              </a:ext>
            </a:extLst>
          </p:cNvPr>
          <p:cNvSpPr txBox="1"/>
          <p:nvPr/>
        </p:nvSpPr>
        <p:spPr>
          <a:xfrm>
            <a:off x="1078708" y="3471867"/>
            <a:ext cx="2262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000" dirty="0">
              <a:solidFill>
                <a:schemeClr val="bg1"/>
              </a:solidFill>
            </a:endParaRPr>
          </a:p>
        </p:txBody>
      </p:sp>
      <p:pic>
        <p:nvPicPr>
          <p:cNvPr id="33" name="Platshållare för innehåll 2">
            <a:extLst>
              <a:ext uri="{FF2B5EF4-FFF2-40B4-BE49-F238E27FC236}">
                <a16:creationId xmlns:a16="http://schemas.microsoft.com/office/drawing/2014/main" id="{A54AD170-5901-4582-877D-8DCF2308BF6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58738" y="2059709"/>
            <a:ext cx="3833294" cy="4497588"/>
          </a:xfrm>
          <a:prstGeom prst="rect">
            <a:avLst/>
          </a:prstGeom>
        </p:spPr>
      </p:pic>
      <p:sp>
        <p:nvSpPr>
          <p:cNvPr id="34" name="textruta 33">
            <a:extLst>
              <a:ext uri="{FF2B5EF4-FFF2-40B4-BE49-F238E27FC236}">
                <a16:creationId xmlns:a16="http://schemas.microsoft.com/office/drawing/2014/main" id="{F8412916-8D3F-4676-9C58-11AC520195A6}"/>
              </a:ext>
            </a:extLst>
          </p:cNvPr>
          <p:cNvSpPr txBox="1"/>
          <p:nvPr/>
        </p:nvSpPr>
        <p:spPr>
          <a:xfrm>
            <a:off x="1385454" y="6067827"/>
            <a:ext cx="20504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</a:rPr>
              <a:t>HOLMBERG, HANNES</a:t>
            </a:r>
          </a:p>
        </p:txBody>
      </p:sp>
      <p:grpSp>
        <p:nvGrpSpPr>
          <p:cNvPr id="38" name="Grupp 37">
            <a:extLst>
              <a:ext uri="{FF2B5EF4-FFF2-40B4-BE49-F238E27FC236}">
                <a16:creationId xmlns:a16="http://schemas.microsoft.com/office/drawing/2014/main" id="{3CDD3D12-3577-46DC-8478-98E2F93F5DE5}"/>
              </a:ext>
            </a:extLst>
          </p:cNvPr>
          <p:cNvGrpSpPr/>
          <p:nvPr/>
        </p:nvGrpSpPr>
        <p:grpSpPr>
          <a:xfrm>
            <a:off x="665018" y="4531697"/>
            <a:ext cx="126139" cy="129564"/>
            <a:chOff x="554182" y="4568642"/>
            <a:chExt cx="126139" cy="129564"/>
          </a:xfrm>
        </p:grpSpPr>
        <p:cxnSp>
          <p:nvCxnSpPr>
            <p:cNvPr id="39" name="Rak koppling 38">
              <a:extLst>
                <a:ext uri="{FF2B5EF4-FFF2-40B4-BE49-F238E27FC236}">
                  <a16:creationId xmlns:a16="http://schemas.microsoft.com/office/drawing/2014/main" id="{D5EAE792-A5B6-478A-91FD-D17921AA2CB1}"/>
                </a:ext>
              </a:extLst>
            </p:cNvPr>
            <p:cNvCxnSpPr>
              <a:cxnSpLocks/>
            </p:cNvCxnSpPr>
            <p:nvPr/>
          </p:nvCxnSpPr>
          <p:spPr>
            <a:xfrm>
              <a:off x="554182" y="4568642"/>
              <a:ext cx="126139" cy="1295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Rak koppling 39">
              <a:extLst>
                <a:ext uri="{FF2B5EF4-FFF2-40B4-BE49-F238E27FC236}">
                  <a16:creationId xmlns:a16="http://schemas.microsoft.com/office/drawing/2014/main" id="{A42D6401-C7D3-414E-9F1D-79C2B11CE7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3881" y="4576336"/>
              <a:ext cx="106439" cy="1194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Grupp 42">
            <a:extLst>
              <a:ext uri="{FF2B5EF4-FFF2-40B4-BE49-F238E27FC236}">
                <a16:creationId xmlns:a16="http://schemas.microsoft.com/office/drawing/2014/main" id="{44DB2A04-4B32-4B5E-AC51-089E1F90C194}"/>
              </a:ext>
            </a:extLst>
          </p:cNvPr>
          <p:cNvGrpSpPr/>
          <p:nvPr/>
        </p:nvGrpSpPr>
        <p:grpSpPr>
          <a:xfrm>
            <a:off x="974436" y="5061527"/>
            <a:ext cx="3144982" cy="928378"/>
            <a:chOff x="863600" y="4662649"/>
            <a:chExt cx="3144982" cy="1364171"/>
          </a:xfrm>
        </p:grpSpPr>
        <p:cxnSp>
          <p:nvCxnSpPr>
            <p:cNvPr id="44" name="Rak koppling 43">
              <a:extLst>
                <a:ext uri="{FF2B5EF4-FFF2-40B4-BE49-F238E27FC236}">
                  <a16:creationId xmlns:a16="http://schemas.microsoft.com/office/drawing/2014/main" id="{3FD35E7E-CF2C-48EC-A884-C311CF84C761}"/>
                </a:ext>
              </a:extLst>
            </p:cNvPr>
            <p:cNvCxnSpPr/>
            <p:nvPr/>
          </p:nvCxnSpPr>
          <p:spPr>
            <a:xfrm>
              <a:off x="863600" y="4662649"/>
              <a:ext cx="31449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Rak koppling 45">
              <a:extLst>
                <a:ext uri="{FF2B5EF4-FFF2-40B4-BE49-F238E27FC236}">
                  <a16:creationId xmlns:a16="http://schemas.microsoft.com/office/drawing/2014/main" id="{C469E000-D6D4-48A7-8B96-F14459237143}"/>
                </a:ext>
              </a:extLst>
            </p:cNvPr>
            <p:cNvCxnSpPr/>
            <p:nvPr/>
          </p:nvCxnSpPr>
          <p:spPr>
            <a:xfrm flipH="1">
              <a:off x="960582" y="4662649"/>
              <a:ext cx="2992582" cy="13409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Rak koppling 46">
              <a:extLst>
                <a:ext uri="{FF2B5EF4-FFF2-40B4-BE49-F238E27FC236}">
                  <a16:creationId xmlns:a16="http://schemas.microsoft.com/office/drawing/2014/main" id="{9A41F13D-BE20-4A3A-A987-74237BBCB533}"/>
                </a:ext>
              </a:extLst>
            </p:cNvPr>
            <p:cNvCxnSpPr/>
            <p:nvPr/>
          </p:nvCxnSpPr>
          <p:spPr>
            <a:xfrm>
              <a:off x="996125" y="6012840"/>
              <a:ext cx="3012457" cy="1398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Grupp 47">
            <a:extLst>
              <a:ext uri="{FF2B5EF4-FFF2-40B4-BE49-F238E27FC236}">
                <a16:creationId xmlns:a16="http://schemas.microsoft.com/office/drawing/2014/main" id="{7A12F80F-071C-4FBB-93FF-6FDE5D642932}"/>
              </a:ext>
            </a:extLst>
          </p:cNvPr>
          <p:cNvGrpSpPr/>
          <p:nvPr/>
        </p:nvGrpSpPr>
        <p:grpSpPr>
          <a:xfrm>
            <a:off x="951346" y="3352799"/>
            <a:ext cx="2262370" cy="1625319"/>
            <a:chOff x="840510" y="3389744"/>
            <a:chExt cx="2262370" cy="1625319"/>
          </a:xfrm>
        </p:grpSpPr>
        <p:sp>
          <p:nvSpPr>
            <p:cNvPr id="49" name="textruta 48">
              <a:extLst>
                <a:ext uri="{FF2B5EF4-FFF2-40B4-BE49-F238E27FC236}">
                  <a16:creationId xmlns:a16="http://schemas.microsoft.com/office/drawing/2014/main" id="{B1DD7760-6359-49CF-AF44-FBCEB4C7F3BF}"/>
                </a:ext>
              </a:extLst>
            </p:cNvPr>
            <p:cNvSpPr txBox="1"/>
            <p:nvPr/>
          </p:nvSpPr>
          <p:spPr>
            <a:xfrm>
              <a:off x="858982" y="3417811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0" name="textruta 49">
              <a:extLst>
                <a:ext uri="{FF2B5EF4-FFF2-40B4-BE49-F238E27FC236}">
                  <a16:creationId xmlns:a16="http://schemas.microsoft.com/office/drawing/2014/main" id="{1F0230CC-719E-4A44-9BA9-54F0D58C339D}"/>
                </a:ext>
              </a:extLst>
            </p:cNvPr>
            <p:cNvSpPr txBox="1"/>
            <p:nvPr/>
          </p:nvSpPr>
          <p:spPr>
            <a:xfrm>
              <a:off x="858982" y="3635090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2" name="textruta 51">
              <a:extLst>
                <a:ext uri="{FF2B5EF4-FFF2-40B4-BE49-F238E27FC236}">
                  <a16:creationId xmlns:a16="http://schemas.microsoft.com/office/drawing/2014/main" id="{D3D5B451-3F2D-40A5-A566-68309BDDA328}"/>
                </a:ext>
              </a:extLst>
            </p:cNvPr>
            <p:cNvSpPr txBox="1"/>
            <p:nvPr/>
          </p:nvSpPr>
          <p:spPr>
            <a:xfrm>
              <a:off x="863600" y="3857568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 (C)</a:t>
              </a:r>
            </a:p>
          </p:txBody>
        </p:sp>
        <p:sp>
          <p:nvSpPr>
            <p:cNvPr id="54" name="textruta 53">
              <a:extLst>
                <a:ext uri="{FF2B5EF4-FFF2-40B4-BE49-F238E27FC236}">
                  <a16:creationId xmlns:a16="http://schemas.microsoft.com/office/drawing/2014/main" id="{4FA70C6F-A012-4545-91A8-3CA0C0A295A9}"/>
                </a:ext>
              </a:extLst>
            </p:cNvPr>
            <p:cNvSpPr txBox="1"/>
            <p:nvPr/>
          </p:nvSpPr>
          <p:spPr>
            <a:xfrm>
              <a:off x="858982" y="4080046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5" name="textruta 54">
              <a:extLst>
                <a:ext uri="{FF2B5EF4-FFF2-40B4-BE49-F238E27FC236}">
                  <a16:creationId xmlns:a16="http://schemas.microsoft.com/office/drawing/2014/main" id="{41E4BBD1-EDD2-48D5-B5D8-701EC720BA6A}"/>
                </a:ext>
              </a:extLst>
            </p:cNvPr>
            <p:cNvSpPr txBox="1"/>
            <p:nvPr/>
          </p:nvSpPr>
          <p:spPr>
            <a:xfrm>
              <a:off x="854364" y="4307032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56" name="textruta 55">
              <a:extLst>
                <a:ext uri="{FF2B5EF4-FFF2-40B4-BE49-F238E27FC236}">
                  <a16:creationId xmlns:a16="http://schemas.microsoft.com/office/drawing/2014/main" id="{3C16044A-6C77-45E1-A78B-7CF05798A467}"/>
                </a:ext>
              </a:extLst>
            </p:cNvPr>
            <p:cNvSpPr txBox="1"/>
            <p:nvPr/>
          </p:nvSpPr>
          <p:spPr>
            <a:xfrm>
              <a:off x="2729346" y="3389744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57" name="textruta 56">
              <a:extLst>
                <a:ext uri="{FF2B5EF4-FFF2-40B4-BE49-F238E27FC236}">
                  <a16:creationId xmlns:a16="http://schemas.microsoft.com/office/drawing/2014/main" id="{367D8470-F56F-4121-8718-87CEA044402C}"/>
                </a:ext>
              </a:extLst>
            </p:cNvPr>
            <p:cNvSpPr txBox="1"/>
            <p:nvPr/>
          </p:nvSpPr>
          <p:spPr>
            <a:xfrm>
              <a:off x="2738582" y="3636071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58" name="textruta 57">
              <a:extLst>
                <a:ext uri="{FF2B5EF4-FFF2-40B4-BE49-F238E27FC236}">
                  <a16:creationId xmlns:a16="http://schemas.microsoft.com/office/drawing/2014/main" id="{2EE4C270-6516-4B3C-B115-7921B4C16D83}"/>
                </a:ext>
              </a:extLst>
            </p:cNvPr>
            <p:cNvSpPr txBox="1"/>
            <p:nvPr/>
          </p:nvSpPr>
          <p:spPr>
            <a:xfrm>
              <a:off x="2749384" y="3857568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59" name="textruta 58">
              <a:extLst>
                <a:ext uri="{FF2B5EF4-FFF2-40B4-BE49-F238E27FC236}">
                  <a16:creationId xmlns:a16="http://schemas.microsoft.com/office/drawing/2014/main" id="{FBAE6955-817F-464E-95EC-4962CC90011C}"/>
                </a:ext>
              </a:extLst>
            </p:cNvPr>
            <p:cNvSpPr txBox="1"/>
            <p:nvPr/>
          </p:nvSpPr>
          <p:spPr>
            <a:xfrm>
              <a:off x="2743200" y="4079017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60" name="textruta 59">
              <a:extLst>
                <a:ext uri="{FF2B5EF4-FFF2-40B4-BE49-F238E27FC236}">
                  <a16:creationId xmlns:a16="http://schemas.microsoft.com/office/drawing/2014/main" id="{D0B1BD6A-D23A-45DC-B289-9705B12B8802}"/>
                </a:ext>
              </a:extLst>
            </p:cNvPr>
            <p:cNvSpPr txBox="1"/>
            <p:nvPr/>
          </p:nvSpPr>
          <p:spPr>
            <a:xfrm>
              <a:off x="2757054" y="4299337"/>
              <a:ext cx="2355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61" name="textruta 60">
              <a:extLst>
                <a:ext uri="{FF2B5EF4-FFF2-40B4-BE49-F238E27FC236}">
                  <a16:creationId xmlns:a16="http://schemas.microsoft.com/office/drawing/2014/main" id="{E3EF712B-9879-4986-B74C-6213883F3243}"/>
                </a:ext>
              </a:extLst>
            </p:cNvPr>
            <p:cNvSpPr txBox="1"/>
            <p:nvPr/>
          </p:nvSpPr>
          <p:spPr>
            <a:xfrm>
              <a:off x="840510" y="4506117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62" name="textruta 61">
              <a:extLst>
                <a:ext uri="{FF2B5EF4-FFF2-40B4-BE49-F238E27FC236}">
                  <a16:creationId xmlns:a16="http://schemas.microsoft.com/office/drawing/2014/main" id="{A827929F-C8C2-4E49-BF2A-D552FCD3F0D1}"/>
                </a:ext>
              </a:extLst>
            </p:cNvPr>
            <p:cNvSpPr txBox="1"/>
            <p:nvPr/>
          </p:nvSpPr>
          <p:spPr>
            <a:xfrm>
              <a:off x="847437" y="4728595"/>
              <a:ext cx="187498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050" dirty="0">
                  <a:solidFill>
                    <a:schemeClr val="bg1"/>
                  </a:solidFill>
                </a:rPr>
                <a:t>HOLMBERG, H</a:t>
              </a:r>
            </a:p>
          </p:txBody>
        </p:sp>
        <p:sp>
          <p:nvSpPr>
            <p:cNvPr id="63" name="textruta 62">
              <a:extLst>
                <a:ext uri="{FF2B5EF4-FFF2-40B4-BE49-F238E27FC236}">
                  <a16:creationId xmlns:a16="http://schemas.microsoft.com/office/drawing/2014/main" id="{F81AF8B5-8AB0-4908-BF26-8265F3BB0586}"/>
                </a:ext>
              </a:extLst>
            </p:cNvPr>
            <p:cNvSpPr txBox="1"/>
            <p:nvPr/>
          </p:nvSpPr>
          <p:spPr>
            <a:xfrm>
              <a:off x="2687784" y="4507157"/>
              <a:ext cx="3602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10</a:t>
              </a:r>
            </a:p>
          </p:txBody>
        </p:sp>
        <p:sp>
          <p:nvSpPr>
            <p:cNvPr id="64" name="textruta 63">
              <a:extLst>
                <a:ext uri="{FF2B5EF4-FFF2-40B4-BE49-F238E27FC236}">
                  <a16:creationId xmlns:a16="http://schemas.microsoft.com/office/drawing/2014/main" id="{DEF54B85-154F-4363-9C11-6F6A590DBB00}"/>
                </a:ext>
              </a:extLst>
            </p:cNvPr>
            <p:cNvSpPr txBox="1"/>
            <p:nvPr/>
          </p:nvSpPr>
          <p:spPr>
            <a:xfrm>
              <a:off x="2687782" y="4738064"/>
              <a:ext cx="4150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>
                  <a:solidFill>
                    <a:schemeClr val="bg1"/>
                  </a:solidFill>
                </a:rPr>
                <a:t>11</a:t>
              </a:r>
            </a:p>
          </p:txBody>
        </p:sp>
      </p:grpSp>
      <p:grpSp>
        <p:nvGrpSpPr>
          <p:cNvPr id="65" name="Grupp 64">
            <a:extLst>
              <a:ext uri="{FF2B5EF4-FFF2-40B4-BE49-F238E27FC236}">
                <a16:creationId xmlns:a16="http://schemas.microsoft.com/office/drawing/2014/main" id="{60DDF735-C31D-45FC-BCA7-37A07BD19320}"/>
              </a:ext>
            </a:extLst>
          </p:cNvPr>
          <p:cNvGrpSpPr/>
          <p:nvPr/>
        </p:nvGrpSpPr>
        <p:grpSpPr>
          <a:xfrm>
            <a:off x="3079666" y="3616096"/>
            <a:ext cx="134050" cy="1312058"/>
            <a:chOff x="2968830" y="3653041"/>
            <a:chExt cx="134050" cy="1312058"/>
          </a:xfrm>
        </p:grpSpPr>
        <p:grpSp>
          <p:nvGrpSpPr>
            <p:cNvPr id="66" name="Grupp 65">
              <a:extLst>
                <a:ext uri="{FF2B5EF4-FFF2-40B4-BE49-F238E27FC236}">
                  <a16:creationId xmlns:a16="http://schemas.microsoft.com/office/drawing/2014/main" id="{20835D36-1C82-458D-8B84-54413443CD2C}"/>
                </a:ext>
              </a:extLst>
            </p:cNvPr>
            <p:cNvGrpSpPr/>
            <p:nvPr/>
          </p:nvGrpSpPr>
          <p:grpSpPr>
            <a:xfrm>
              <a:off x="2978562" y="3653041"/>
              <a:ext cx="124318" cy="195069"/>
              <a:chOff x="2978562" y="3653041"/>
              <a:chExt cx="124318" cy="195069"/>
            </a:xfrm>
          </p:grpSpPr>
          <p:cxnSp>
            <p:nvCxnSpPr>
              <p:cNvPr id="92" name="Rak koppling 91">
                <a:extLst>
                  <a:ext uri="{FF2B5EF4-FFF2-40B4-BE49-F238E27FC236}">
                    <a16:creationId xmlns:a16="http://schemas.microsoft.com/office/drawing/2014/main" id="{2C310BF8-69DE-4867-B42F-4967BAF95F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3" name="Rak koppling 92">
                <a:extLst>
                  <a:ext uri="{FF2B5EF4-FFF2-40B4-BE49-F238E27FC236}">
                    <a16:creationId xmlns:a16="http://schemas.microsoft.com/office/drawing/2014/main" id="{69E0769E-066F-41FD-8D0D-0E6EB11D74C6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7" name="Grupp 66">
              <a:extLst>
                <a:ext uri="{FF2B5EF4-FFF2-40B4-BE49-F238E27FC236}">
                  <a16:creationId xmlns:a16="http://schemas.microsoft.com/office/drawing/2014/main" id="{00CBA07E-D502-4E4F-B068-64A06B83A7A0}"/>
                </a:ext>
              </a:extLst>
            </p:cNvPr>
            <p:cNvGrpSpPr/>
            <p:nvPr/>
          </p:nvGrpSpPr>
          <p:grpSpPr>
            <a:xfrm>
              <a:off x="2978562" y="3872133"/>
              <a:ext cx="124318" cy="195069"/>
              <a:chOff x="2978562" y="3653041"/>
              <a:chExt cx="124318" cy="195069"/>
            </a:xfrm>
          </p:grpSpPr>
          <p:cxnSp>
            <p:nvCxnSpPr>
              <p:cNvPr id="88" name="Rak koppling 87">
                <a:extLst>
                  <a:ext uri="{FF2B5EF4-FFF2-40B4-BE49-F238E27FC236}">
                    <a16:creationId xmlns:a16="http://schemas.microsoft.com/office/drawing/2014/main" id="{A9AD0C06-F156-4C25-9088-F2A7A00A19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1" name="Rak koppling 90">
                <a:extLst>
                  <a:ext uri="{FF2B5EF4-FFF2-40B4-BE49-F238E27FC236}">
                    <a16:creationId xmlns:a16="http://schemas.microsoft.com/office/drawing/2014/main" id="{2FC81F7A-D79E-403F-BFAC-AAD098D55B12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8" name="Grupp 67">
              <a:extLst>
                <a:ext uri="{FF2B5EF4-FFF2-40B4-BE49-F238E27FC236}">
                  <a16:creationId xmlns:a16="http://schemas.microsoft.com/office/drawing/2014/main" id="{C8B2634E-1CC3-4C03-BB92-AF6DC2F41928}"/>
                </a:ext>
              </a:extLst>
            </p:cNvPr>
            <p:cNvGrpSpPr/>
            <p:nvPr/>
          </p:nvGrpSpPr>
          <p:grpSpPr>
            <a:xfrm>
              <a:off x="2975654" y="4097662"/>
              <a:ext cx="124318" cy="195069"/>
              <a:chOff x="2978562" y="3653041"/>
              <a:chExt cx="124318" cy="195069"/>
            </a:xfrm>
          </p:grpSpPr>
          <p:cxnSp>
            <p:nvCxnSpPr>
              <p:cNvPr id="75" name="Rak koppling 74">
                <a:extLst>
                  <a:ext uri="{FF2B5EF4-FFF2-40B4-BE49-F238E27FC236}">
                    <a16:creationId xmlns:a16="http://schemas.microsoft.com/office/drawing/2014/main" id="{693BC05A-D116-4F08-83BD-6424BE39D2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Rak koppling 84">
                <a:extLst>
                  <a:ext uri="{FF2B5EF4-FFF2-40B4-BE49-F238E27FC236}">
                    <a16:creationId xmlns:a16="http://schemas.microsoft.com/office/drawing/2014/main" id="{6C5ABDE9-E434-4E79-AE5C-90CAD02D95DE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upp 68">
              <a:extLst>
                <a:ext uri="{FF2B5EF4-FFF2-40B4-BE49-F238E27FC236}">
                  <a16:creationId xmlns:a16="http://schemas.microsoft.com/office/drawing/2014/main" id="{C5C92400-B942-4E69-AFA5-F9B5BE9178F4}"/>
                </a:ext>
              </a:extLst>
            </p:cNvPr>
            <p:cNvGrpSpPr/>
            <p:nvPr/>
          </p:nvGrpSpPr>
          <p:grpSpPr>
            <a:xfrm>
              <a:off x="2971633" y="4546037"/>
              <a:ext cx="124318" cy="195069"/>
              <a:chOff x="2978562" y="3653041"/>
              <a:chExt cx="124318" cy="195069"/>
            </a:xfrm>
          </p:grpSpPr>
          <p:cxnSp>
            <p:nvCxnSpPr>
              <p:cNvPr id="73" name="Rak koppling 72">
                <a:extLst>
                  <a:ext uri="{FF2B5EF4-FFF2-40B4-BE49-F238E27FC236}">
                    <a16:creationId xmlns:a16="http://schemas.microsoft.com/office/drawing/2014/main" id="{B6C07CDC-7088-4290-BBB5-6F0C3E644E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Rak koppling 73">
                <a:extLst>
                  <a:ext uri="{FF2B5EF4-FFF2-40B4-BE49-F238E27FC236}">
                    <a16:creationId xmlns:a16="http://schemas.microsoft.com/office/drawing/2014/main" id="{5527F717-243D-4A97-AE52-37A76DC0CAAF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upp 69">
              <a:extLst>
                <a:ext uri="{FF2B5EF4-FFF2-40B4-BE49-F238E27FC236}">
                  <a16:creationId xmlns:a16="http://schemas.microsoft.com/office/drawing/2014/main" id="{54390A08-D673-42C4-A992-0A9BA632B302}"/>
                </a:ext>
              </a:extLst>
            </p:cNvPr>
            <p:cNvGrpSpPr/>
            <p:nvPr/>
          </p:nvGrpSpPr>
          <p:grpSpPr>
            <a:xfrm>
              <a:off x="2968830" y="4770030"/>
              <a:ext cx="124318" cy="195069"/>
              <a:chOff x="2978562" y="3653041"/>
              <a:chExt cx="124318" cy="195069"/>
            </a:xfrm>
          </p:grpSpPr>
          <p:cxnSp>
            <p:nvCxnSpPr>
              <p:cNvPr id="71" name="Rak koppling 70">
                <a:extLst>
                  <a:ext uri="{FF2B5EF4-FFF2-40B4-BE49-F238E27FC236}">
                    <a16:creationId xmlns:a16="http://schemas.microsoft.com/office/drawing/2014/main" id="{C03B5072-87E8-483B-B6F4-A797B03330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78562" y="3664585"/>
                <a:ext cx="110299" cy="17814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Rak koppling 71">
                <a:extLst>
                  <a:ext uri="{FF2B5EF4-FFF2-40B4-BE49-F238E27FC236}">
                    <a16:creationId xmlns:a16="http://schemas.microsoft.com/office/drawing/2014/main" id="{B1BF1486-E55F-4F7A-BD1D-0A9E62D182B7}"/>
                  </a:ext>
                </a:extLst>
              </p:cNvPr>
              <p:cNvCxnSpPr/>
              <p:nvPr/>
            </p:nvCxnSpPr>
            <p:spPr>
              <a:xfrm flipH="1">
                <a:off x="2984911" y="3653041"/>
                <a:ext cx="117969" cy="195069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4" name="textruta 93">
            <a:extLst>
              <a:ext uri="{FF2B5EF4-FFF2-40B4-BE49-F238E27FC236}">
                <a16:creationId xmlns:a16="http://schemas.microsoft.com/office/drawing/2014/main" id="{BDB480D7-E2FE-4563-87F8-9D47115EFFF3}"/>
              </a:ext>
            </a:extLst>
          </p:cNvPr>
          <p:cNvSpPr txBox="1"/>
          <p:nvPr/>
        </p:nvSpPr>
        <p:spPr>
          <a:xfrm>
            <a:off x="951346" y="2059709"/>
            <a:ext cx="2207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solidFill>
                  <a:schemeClr val="bg1"/>
                </a:solidFill>
              </a:rPr>
              <a:t>NYKÖPING BASKET HERRAR 27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7F1119C-E8FD-427F-BCA4-46940544B24F}"/>
              </a:ext>
            </a:extLst>
          </p:cNvPr>
          <p:cNvSpPr txBox="1"/>
          <p:nvPr/>
        </p:nvSpPr>
        <p:spPr>
          <a:xfrm>
            <a:off x="3150608" y="4016844"/>
            <a:ext cx="25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3B5A52B-8716-404A-8460-F480B78FDB62}"/>
              </a:ext>
            </a:extLst>
          </p:cNvPr>
          <p:cNvSpPr txBox="1"/>
          <p:nvPr/>
        </p:nvSpPr>
        <p:spPr>
          <a:xfrm>
            <a:off x="3231865" y="4103627"/>
            <a:ext cx="2391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83989F5-6102-4708-99A4-7B8192BA8829}"/>
              </a:ext>
            </a:extLst>
          </p:cNvPr>
          <p:cNvSpPr txBox="1"/>
          <p:nvPr/>
        </p:nvSpPr>
        <p:spPr>
          <a:xfrm>
            <a:off x="3157595" y="4251448"/>
            <a:ext cx="25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D69E8380-F701-415C-BCBB-C456DB14FCED}"/>
              </a:ext>
            </a:extLst>
          </p:cNvPr>
          <p:cNvSpPr txBox="1"/>
          <p:nvPr/>
        </p:nvSpPr>
        <p:spPr>
          <a:xfrm>
            <a:off x="3342639" y="4016844"/>
            <a:ext cx="25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1BA1091-E06E-4466-9B0C-C769037EC894}"/>
              </a:ext>
            </a:extLst>
          </p:cNvPr>
          <p:cNvSpPr txBox="1"/>
          <p:nvPr/>
        </p:nvSpPr>
        <p:spPr>
          <a:xfrm>
            <a:off x="3157595" y="3565758"/>
            <a:ext cx="259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2D91E08-61A2-42B7-A05D-C7E018BCFCBC}"/>
              </a:ext>
            </a:extLst>
          </p:cNvPr>
          <p:cNvSpPr txBox="1"/>
          <p:nvPr/>
        </p:nvSpPr>
        <p:spPr>
          <a:xfrm>
            <a:off x="3233305" y="3651095"/>
            <a:ext cx="2391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800" dirty="0">
                <a:solidFill>
                  <a:schemeClr val="bg1"/>
                </a:solidFill>
              </a:rPr>
              <a:t>1</a:t>
            </a:r>
          </a:p>
        </p:txBody>
      </p:sp>
      <p:cxnSp>
        <p:nvCxnSpPr>
          <p:cNvPr id="15" name="Rak koppling 14">
            <a:extLst>
              <a:ext uri="{FF2B5EF4-FFF2-40B4-BE49-F238E27FC236}">
                <a16:creationId xmlns:a16="http://schemas.microsoft.com/office/drawing/2014/main" id="{398B9A6A-0C55-4593-B879-69567815F897}"/>
              </a:ext>
            </a:extLst>
          </p:cNvPr>
          <p:cNvCxnSpPr/>
          <p:nvPr/>
        </p:nvCxnSpPr>
        <p:spPr>
          <a:xfrm flipV="1">
            <a:off x="2314134" y="2501900"/>
            <a:ext cx="168102" cy="88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ak koppling 17">
            <a:extLst>
              <a:ext uri="{FF2B5EF4-FFF2-40B4-BE49-F238E27FC236}">
                <a16:creationId xmlns:a16="http://schemas.microsoft.com/office/drawing/2014/main" id="{20184273-B3B4-4B6C-B41B-02E2D8230826}"/>
              </a:ext>
            </a:extLst>
          </p:cNvPr>
          <p:cNvCxnSpPr/>
          <p:nvPr/>
        </p:nvCxnSpPr>
        <p:spPr>
          <a:xfrm>
            <a:off x="2482236" y="2495294"/>
            <a:ext cx="216514" cy="1195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Rak koppling 20">
            <a:extLst>
              <a:ext uri="{FF2B5EF4-FFF2-40B4-BE49-F238E27FC236}">
                <a16:creationId xmlns:a16="http://schemas.microsoft.com/office/drawing/2014/main" id="{BB5A3C05-67DA-4C9B-85C9-79C0AB534DFC}"/>
              </a:ext>
            </a:extLst>
          </p:cNvPr>
          <p:cNvCxnSpPr/>
          <p:nvPr/>
        </p:nvCxnSpPr>
        <p:spPr>
          <a:xfrm flipV="1">
            <a:off x="2698750" y="2511196"/>
            <a:ext cx="169140" cy="857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Rak koppling 23">
            <a:extLst>
              <a:ext uri="{FF2B5EF4-FFF2-40B4-BE49-F238E27FC236}">
                <a16:creationId xmlns:a16="http://schemas.microsoft.com/office/drawing/2014/main" id="{CB2A6DCE-2C65-48D8-9A27-36E99F0D4368}"/>
              </a:ext>
            </a:extLst>
          </p:cNvPr>
          <p:cNvCxnSpPr/>
          <p:nvPr/>
        </p:nvCxnSpPr>
        <p:spPr>
          <a:xfrm>
            <a:off x="2867890" y="2501900"/>
            <a:ext cx="221508" cy="112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9B7FE0E0-8C5F-47E8-B67A-DE2BFC11DA48}"/>
              </a:ext>
            </a:extLst>
          </p:cNvPr>
          <p:cNvCxnSpPr/>
          <p:nvPr/>
        </p:nvCxnSpPr>
        <p:spPr>
          <a:xfrm flipV="1">
            <a:off x="3549650" y="3805787"/>
            <a:ext cx="0" cy="14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upp 116">
            <a:extLst>
              <a:ext uri="{FF2B5EF4-FFF2-40B4-BE49-F238E27FC236}">
                <a16:creationId xmlns:a16="http://schemas.microsoft.com/office/drawing/2014/main" id="{8ADE2AB6-05D1-4BD9-BFCC-B486FEADA5F8}"/>
              </a:ext>
            </a:extLst>
          </p:cNvPr>
          <p:cNvGrpSpPr/>
          <p:nvPr/>
        </p:nvGrpSpPr>
        <p:grpSpPr>
          <a:xfrm>
            <a:off x="3180731" y="3598145"/>
            <a:ext cx="468098" cy="961622"/>
            <a:chOff x="3189965" y="3603535"/>
            <a:chExt cx="468098" cy="961622"/>
          </a:xfrm>
        </p:grpSpPr>
        <p:grpSp>
          <p:nvGrpSpPr>
            <p:cNvPr id="116" name="Grupp 115">
              <a:extLst>
                <a:ext uri="{FF2B5EF4-FFF2-40B4-BE49-F238E27FC236}">
                  <a16:creationId xmlns:a16="http://schemas.microsoft.com/office/drawing/2014/main" id="{E9796269-AAF2-4229-ADD4-7188D61B521D}"/>
                </a:ext>
              </a:extLst>
            </p:cNvPr>
            <p:cNvGrpSpPr/>
            <p:nvPr/>
          </p:nvGrpSpPr>
          <p:grpSpPr>
            <a:xfrm>
              <a:off x="3189965" y="3603535"/>
              <a:ext cx="468098" cy="961622"/>
              <a:chOff x="3189965" y="3603535"/>
              <a:chExt cx="468098" cy="961622"/>
            </a:xfrm>
          </p:grpSpPr>
          <p:grpSp>
            <p:nvGrpSpPr>
              <p:cNvPr id="105" name="Grupp 104">
                <a:extLst>
                  <a:ext uri="{FF2B5EF4-FFF2-40B4-BE49-F238E27FC236}">
                    <a16:creationId xmlns:a16="http://schemas.microsoft.com/office/drawing/2014/main" id="{F245FBD9-45ED-408B-8988-E6B01241EEE0}"/>
                  </a:ext>
                </a:extLst>
              </p:cNvPr>
              <p:cNvGrpSpPr/>
              <p:nvPr/>
            </p:nvGrpSpPr>
            <p:grpSpPr>
              <a:xfrm>
                <a:off x="3189965" y="3603535"/>
                <a:ext cx="266204" cy="295107"/>
                <a:chOff x="3189965" y="3603535"/>
                <a:chExt cx="266204" cy="295107"/>
              </a:xfrm>
            </p:grpSpPr>
            <p:cxnSp>
              <p:nvCxnSpPr>
                <p:cNvPr id="28" name="Rak koppling 27">
                  <a:extLst>
                    <a:ext uri="{FF2B5EF4-FFF2-40B4-BE49-F238E27FC236}">
                      <a16:creationId xmlns:a16="http://schemas.microsoft.com/office/drawing/2014/main" id="{C0797C20-A886-4C8B-A5E7-2307B6456D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89965" y="3603535"/>
                  <a:ext cx="259380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Rak koppling 100">
                  <a:extLst>
                    <a:ext uri="{FF2B5EF4-FFF2-40B4-BE49-F238E27FC236}">
                      <a16:creationId xmlns:a16="http://schemas.microsoft.com/office/drawing/2014/main" id="{F4B1F677-F0E8-46A0-91C3-46821C66F3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413568" y="3603535"/>
                  <a:ext cx="3407" cy="295107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Rak koppling 103">
                  <a:extLst>
                    <a:ext uri="{FF2B5EF4-FFF2-40B4-BE49-F238E27FC236}">
                      <a16:creationId xmlns:a16="http://schemas.microsoft.com/office/drawing/2014/main" id="{A1290633-1619-4D26-8AB5-32CCDBCA8C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96789" y="3842757"/>
                  <a:ext cx="259380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6" name="Grupp 105">
                <a:extLst>
                  <a:ext uri="{FF2B5EF4-FFF2-40B4-BE49-F238E27FC236}">
                    <a16:creationId xmlns:a16="http://schemas.microsoft.com/office/drawing/2014/main" id="{8577CC2A-19C7-41CD-932B-1C4066789E7E}"/>
                  </a:ext>
                </a:extLst>
              </p:cNvPr>
              <p:cNvGrpSpPr/>
              <p:nvPr/>
            </p:nvGrpSpPr>
            <p:grpSpPr>
              <a:xfrm>
                <a:off x="3201833" y="4270050"/>
                <a:ext cx="424018" cy="295107"/>
                <a:chOff x="3196789" y="3603535"/>
                <a:chExt cx="424018" cy="295107"/>
              </a:xfrm>
            </p:grpSpPr>
            <p:cxnSp>
              <p:nvCxnSpPr>
                <p:cNvPr id="107" name="Rak koppling 106">
                  <a:extLst>
                    <a:ext uri="{FF2B5EF4-FFF2-40B4-BE49-F238E27FC236}">
                      <a16:creationId xmlns:a16="http://schemas.microsoft.com/office/drawing/2014/main" id="{13884427-3E6D-4DDB-9999-7E15BBB6D2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346405" y="3603535"/>
                  <a:ext cx="274402" cy="23793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Rak koppling 107">
                  <a:extLst>
                    <a:ext uri="{FF2B5EF4-FFF2-40B4-BE49-F238E27FC236}">
                      <a16:creationId xmlns:a16="http://schemas.microsoft.com/office/drawing/2014/main" id="{F6AC7CB0-31F3-4A0B-94B2-C342766D1F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413568" y="3603535"/>
                  <a:ext cx="3407" cy="295107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Rak koppling 108">
                  <a:extLst>
                    <a:ext uri="{FF2B5EF4-FFF2-40B4-BE49-F238E27FC236}">
                      <a16:creationId xmlns:a16="http://schemas.microsoft.com/office/drawing/2014/main" id="{BEBB3A4D-AF0E-422C-B449-DDF3D36CDE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196789" y="3820623"/>
                  <a:ext cx="259380" cy="0"/>
                </a:xfrm>
                <a:prstGeom prst="line">
                  <a:avLst/>
                </a:prstGeom>
                <a:ln w="254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Rak koppling 111">
                <a:extLst>
                  <a:ext uri="{FF2B5EF4-FFF2-40B4-BE49-F238E27FC236}">
                    <a16:creationId xmlns:a16="http://schemas.microsoft.com/office/drawing/2014/main" id="{DAEB8060-070D-4055-8AEB-B32FA5C59FC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611346" y="4031798"/>
                <a:ext cx="3407" cy="295107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Rak koppling 112">
                <a:extLst>
                  <a:ext uri="{FF2B5EF4-FFF2-40B4-BE49-F238E27FC236}">
                    <a16:creationId xmlns:a16="http://schemas.microsoft.com/office/drawing/2014/main" id="{D49798F3-4872-4DDF-9A62-81DDAA5014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98683" y="4055230"/>
                <a:ext cx="259380" cy="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Rak koppling 113">
                <a:extLst>
                  <a:ext uri="{FF2B5EF4-FFF2-40B4-BE49-F238E27FC236}">
                    <a16:creationId xmlns:a16="http://schemas.microsoft.com/office/drawing/2014/main" id="{DCC3CFFB-04CA-4B7E-80F1-ABE6011161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21759" y="4055230"/>
                <a:ext cx="259380" cy="0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5" name="Rak koppling 114">
              <a:extLst>
                <a:ext uri="{FF2B5EF4-FFF2-40B4-BE49-F238E27FC236}">
                  <a16:creationId xmlns:a16="http://schemas.microsoft.com/office/drawing/2014/main" id="{46597405-2E66-4795-B683-59B02DE417A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6114" y="3796831"/>
              <a:ext cx="3407" cy="29510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035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94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74DD2E-5EF6-4CF9-B471-F14A99A72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Några grejer till i protokollet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230060-BAB7-443E-A2D0-0D87EA0B8B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 err="1"/>
              <a:t>Time-outs</a:t>
            </a:r>
            <a:endParaRPr lang="sv-SE" dirty="0"/>
          </a:p>
          <a:p>
            <a:pPr lvl="1"/>
            <a:r>
              <a:rPr lang="sv-SE" dirty="0"/>
              <a:t>Markera med minuten som den togs.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r>
              <a:rPr lang="sv-SE" dirty="0"/>
              <a:t>Byten (överkurs)</a:t>
            </a:r>
          </a:p>
          <a:p>
            <a:pPr lvl="1"/>
            <a:r>
              <a:rPr lang="sv-SE" dirty="0"/>
              <a:t>Markera att spelare kommer in på planen med ett kryss bredvid deras namn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D0F8531-2836-40BB-A404-B491D8CD97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Stäng alla rutor som inte kan användas längre</a:t>
            </a:r>
          </a:p>
          <a:p>
            <a:pPr lvl="1"/>
            <a:r>
              <a:rPr lang="sv-SE" dirty="0" err="1"/>
              <a:t>Lagfoul</a:t>
            </a:r>
            <a:r>
              <a:rPr lang="sv-SE" dirty="0"/>
              <a:t> efter period: med ”-”</a:t>
            </a:r>
          </a:p>
          <a:p>
            <a:pPr lvl="1"/>
            <a:r>
              <a:rPr lang="sv-SE" dirty="0" err="1"/>
              <a:t>Time</a:t>
            </a:r>
            <a:r>
              <a:rPr lang="sv-SE" dirty="0"/>
              <a:t> </a:t>
            </a:r>
            <a:r>
              <a:rPr lang="sv-SE" dirty="0" err="1"/>
              <a:t>outs</a:t>
            </a:r>
            <a:r>
              <a:rPr lang="sv-SE" dirty="0"/>
              <a:t> i halvlek: med ”=”</a:t>
            </a:r>
          </a:p>
          <a:p>
            <a:pPr lvl="1"/>
            <a:r>
              <a:rPr lang="sv-SE" dirty="0"/>
              <a:t>Allt annat: Med stora ”Z” (som vi gjorde med spelare).</a:t>
            </a:r>
          </a:p>
          <a:p>
            <a:r>
              <a:rPr lang="sv-SE" dirty="0"/>
              <a:t>När perioden är slut, hur många poäng som gjordes i perioden</a:t>
            </a:r>
          </a:p>
          <a:p>
            <a:pPr lvl="1"/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7BE131F-40D9-4EE7-AEB0-843379240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4648" y="3103069"/>
            <a:ext cx="2774030" cy="103346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2E5E695-D78E-4197-9AF7-D1184841D6F8}"/>
              </a:ext>
            </a:extLst>
          </p:cNvPr>
          <p:cNvSpPr txBox="1"/>
          <p:nvPr/>
        </p:nvSpPr>
        <p:spPr>
          <a:xfrm>
            <a:off x="4150186" y="3517900"/>
            <a:ext cx="383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13" name="Grupp 12">
            <a:extLst>
              <a:ext uri="{FF2B5EF4-FFF2-40B4-BE49-F238E27FC236}">
                <a16:creationId xmlns:a16="http://schemas.microsoft.com/office/drawing/2014/main" id="{BB9ADFAD-050C-4826-84AE-EC272224F8FE}"/>
              </a:ext>
            </a:extLst>
          </p:cNvPr>
          <p:cNvGrpSpPr/>
          <p:nvPr/>
        </p:nvGrpSpPr>
        <p:grpSpPr>
          <a:xfrm>
            <a:off x="2877289" y="5555461"/>
            <a:ext cx="3936035" cy="1146924"/>
            <a:chOff x="2739110" y="5291972"/>
            <a:chExt cx="3936035" cy="1146924"/>
          </a:xfrm>
        </p:grpSpPr>
        <p:pic>
          <p:nvPicPr>
            <p:cNvPr id="8" name="Bildobjekt 7">
              <a:extLst>
                <a:ext uri="{FF2B5EF4-FFF2-40B4-BE49-F238E27FC236}">
                  <a16:creationId xmlns:a16="http://schemas.microsoft.com/office/drawing/2014/main" id="{173A700F-E66B-4B17-878B-25C79F30ACE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39110" y="5291972"/>
              <a:ext cx="3936035" cy="1146924"/>
            </a:xfrm>
            <a:prstGeom prst="rect">
              <a:avLst/>
            </a:prstGeom>
          </p:spPr>
        </p:pic>
        <p:cxnSp>
          <p:nvCxnSpPr>
            <p:cNvPr id="10" name="Rak koppling 9">
              <a:extLst>
                <a:ext uri="{FF2B5EF4-FFF2-40B4-BE49-F238E27FC236}">
                  <a16:creationId xmlns:a16="http://schemas.microsoft.com/office/drawing/2014/main" id="{33BD54E9-6D84-4B15-90F0-EA5C069953C5}"/>
                </a:ext>
              </a:extLst>
            </p:cNvPr>
            <p:cNvCxnSpPr/>
            <p:nvPr/>
          </p:nvCxnSpPr>
          <p:spPr>
            <a:xfrm flipH="1">
              <a:off x="5212080" y="5760720"/>
              <a:ext cx="166598" cy="175469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Rak koppling 11">
              <a:extLst>
                <a:ext uri="{FF2B5EF4-FFF2-40B4-BE49-F238E27FC236}">
                  <a16:creationId xmlns:a16="http://schemas.microsoft.com/office/drawing/2014/main" id="{4F7EED81-1CAE-4C0B-B806-709368F990AA}"/>
                </a:ext>
              </a:extLst>
            </p:cNvPr>
            <p:cNvCxnSpPr/>
            <p:nvPr/>
          </p:nvCxnSpPr>
          <p:spPr>
            <a:xfrm>
              <a:off x="5212080" y="5760720"/>
              <a:ext cx="166598" cy="175469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FA8EFD4D-8D5D-4288-B5AC-FAC49CACAB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5647" y="5614573"/>
            <a:ext cx="330517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23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168</TotalTime>
  <Words>1545</Words>
  <Application>Microsoft Office PowerPoint</Application>
  <PresentationFormat>Bredbild</PresentationFormat>
  <Paragraphs>219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Trebuchet MS</vt:lpstr>
      <vt:lpstr>Berlin</vt:lpstr>
      <vt:lpstr>Sekretariatet</vt:lpstr>
      <vt:lpstr>Dagens mål och schema</vt:lpstr>
      <vt:lpstr>Sekreterariat</vt:lpstr>
      <vt:lpstr>Matchprotokollet – Sekreterarens uppgift</vt:lpstr>
      <vt:lpstr>Matchinformation – innan matchen</vt:lpstr>
      <vt:lpstr>Protokoll: Spelare innan matchen </vt:lpstr>
      <vt:lpstr>Poäng</vt:lpstr>
      <vt:lpstr>Foul</vt:lpstr>
      <vt:lpstr>Några grejer till i protokollet</vt:lpstr>
      <vt:lpstr>Matchklockan - Tidtagare</vt:lpstr>
      <vt:lpstr>Matchklockan - Tidtagare</vt:lpstr>
      <vt:lpstr>24-sekunders</vt:lpstr>
      <vt:lpstr>24-sekunders</vt:lpstr>
      <vt:lpstr>24-sekunders – Lite överkurs kanske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Sekretariatet</dc:title>
  <dc:creator>Hannes Holmberg</dc:creator>
  <cp:lastModifiedBy>Peter Stenius</cp:lastModifiedBy>
  <cp:revision>17</cp:revision>
  <dcterms:created xsi:type="dcterms:W3CDTF">2020-10-03T13:05:11Z</dcterms:created>
  <dcterms:modified xsi:type="dcterms:W3CDTF">2021-10-11T06:44:07Z</dcterms:modified>
</cp:coreProperties>
</file>